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9" r:id="rId1"/>
  </p:sldMasterIdLst>
  <p:notesMasterIdLst>
    <p:notesMasterId r:id="rId62"/>
  </p:notesMasterIdLst>
  <p:sldIdLst>
    <p:sldId id="394" r:id="rId2"/>
    <p:sldId id="256" r:id="rId3"/>
    <p:sldId id="368" r:id="rId4"/>
    <p:sldId id="356" r:id="rId5"/>
    <p:sldId id="357" r:id="rId6"/>
    <p:sldId id="331" r:id="rId7"/>
    <p:sldId id="329" r:id="rId8"/>
    <p:sldId id="344" r:id="rId9"/>
    <p:sldId id="333" r:id="rId10"/>
    <p:sldId id="390" r:id="rId11"/>
    <p:sldId id="332" r:id="rId12"/>
    <p:sldId id="393" r:id="rId13"/>
    <p:sldId id="358" r:id="rId14"/>
    <p:sldId id="388" r:id="rId15"/>
    <p:sldId id="350" r:id="rId16"/>
    <p:sldId id="352" r:id="rId17"/>
    <p:sldId id="355" r:id="rId18"/>
    <p:sldId id="340" r:id="rId19"/>
    <p:sldId id="345" r:id="rId20"/>
    <p:sldId id="349" r:id="rId21"/>
    <p:sldId id="434" r:id="rId22"/>
    <p:sldId id="392" r:id="rId23"/>
    <p:sldId id="387" r:id="rId24"/>
    <p:sldId id="400" r:id="rId25"/>
    <p:sldId id="438" r:id="rId26"/>
    <p:sldId id="402" r:id="rId27"/>
    <p:sldId id="395" r:id="rId28"/>
    <p:sldId id="284" r:id="rId29"/>
    <p:sldId id="427" r:id="rId30"/>
    <p:sldId id="403" r:id="rId31"/>
    <p:sldId id="405" r:id="rId32"/>
    <p:sldId id="416" r:id="rId33"/>
    <p:sldId id="420" r:id="rId34"/>
    <p:sldId id="435" r:id="rId35"/>
    <p:sldId id="428" r:id="rId36"/>
    <p:sldId id="406" r:id="rId37"/>
    <p:sldId id="417" r:id="rId38"/>
    <p:sldId id="418" r:id="rId39"/>
    <p:sldId id="419" r:id="rId40"/>
    <p:sldId id="422" r:id="rId41"/>
    <p:sldId id="407" r:id="rId42"/>
    <p:sldId id="423" r:id="rId43"/>
    <p:sldId id="439" r:id="rId44"/>
    <p:sldId id="424" r:id="rId45"/>
    <p:sldId id="426" r:id="rId46"/>
    <p:sldId id="408" r:id="rId47"/>
    <p:sldId id="409" r:id="rId48"/>
    <p:sldId id="404" r:id="rId49"/>
    <p:sldId id="441" r:id="rId50"/>
    <p:sldId id="410" r:id="rId51"/>
    <p:sldId id="414" r:id="rId52"/>
    <p:sldId id="411" r:id="rId53"/>
    <p:sldId id="412" r:id="rId54"/>
    <p:sldId id="431" r:id="rId55"/>
    <p:sldId id="339" r:id="rId56"/>
    <p:sldId id="432" r:id="rId57"/>
    <p:sldId id="436" r:id="rId58"/>
    <p:sldId id="433" r:id="rId59"/>
    <p:sldId id="437" r:id="rId60"/>
    <p:sldId id="413" r:id="rId61"/>
  </p:sldIdLst>
  <p:sldSz cx="24384000" cy="13716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5000" kern="1200">
        <a:solidFill>
          <a:srgbClr val="2B2B2B"/>
        </a:solidFill>
        <a:latin typeface="Retina Black" charset="0"/>
        <a:ea typeface="Retina Black" charset="0"/>
        <a:cs typeface="Retina Black" charset="0"/>
        <a:sym typeface="Retina Black" charset="0"/>
      </a:defRPr>
    </a:lvl1pPr>
    <a:lvl2pPr marL="457200" indent="-228600" algn="l" rtl="0" eaLnBrk="0" fontAlgn="base" hangingPunct="0">
      <a:spcBef>
        <a:spcPct val="0"/>
      </a:spcBef>
      <a:spcAft>
        <a:spcPct val="0"/>
      </a:spcAft>
      <a:defRPr sz="15000" kern="1200">
        <a:solidFill>
          <a:srgbClr val="2B2B2B"/>
        </a:solidFill>
        <a:latin typeface="Retina Black" charset="0"/>
        <a:ea typeface="Retina Black" charset="0"/>
        <a:cs typeface="Retina Black" charset="0"/>
        <a:sym typeface="Retina Black" charset="0"/>
      </a:defRPr>
    </a:lvl2pPr>
    <a:lvl3pPr marL="914400" indent="-457200" algn="l" rtl="0" eaLnBrk="0" fontAlgn="base" hangingPunct="0">
      <a:spcBef>
        <a:spcPct val="0"/>
      </a:spcBef>
      <a:spcAft>
        <a:spcPct val="0"/>
      </a:spcAft>
      <a:defRPr sz="15000" kern="1200">
        <a:solidFill>
          <a:srgbClr val="2B2B2B"/>
        </a:solidFill>
        <a:latin typeface="Retina Black" charset="0"/>
        <a:ea typeface="Retina Black" charset="0"/>
        <a:cs typeface="Retina Black" charset="0"/>
        <a:sym typeface="Retina Black" charset="0"/>
      </a:defRPr>
    </a:lvl3pPr>
    <a:lvl4pPr marL="1371600" indent="-685800" algn="l" rtl="0" eaLnBrk="0" fontAlgn="base" hangingPunct="0">
      <a:spcBef>
        <a:spcPct val="0"/>
      </a:spcBef>
      <a:spcAft>
        <a:spcPct val="0"/>
      </a:spcAft>
      <a:defRPr sz="15000" kern="1200">
        <a:solidFill>
          <a:srgbClr val="2B2B2B"/>
        </a:solidFill>
        <a:latin typeface="Retina Black" charset="0"/>
        <a:ea typeface="Retina Black" charset="0"/>
        <a:cs typeface="Retina Black" charset="0"/>
        <a:sym typeface="Retina Black" charset="0"/>
      </a:defRPr>
    </a:lvl4pPr>
    <a:lvl5pPr marL="1828800" indent="-914400" algn="l" rtl="0" eaLnBrk="0" fontAlgn="base" hangingPunct="0">
      <a:spcBef>
        <a:spcPct val="0"/>
      </a:spcBef>
      <a:spcAft>
        <a:spcPct val="0"/>
      </a:spcAft>
      <a:defRPr sz="15000" kern="1200">
        <a:solidFill>
          <a:srgbClr val="2B2B2B"/>
        </a:solidFill>
        <a:latin typeface="Retina Black" charset="0"/>
        <a:ea typeface="Retina Black" charset="0"/>
        <a:cs typeface="Retina Black" charset="0"/>
        <a:sym typeface="Retina Black" charset="0"/>
      </a:defRPr>
    </a:lvl5pPr>
    <a:lvl6pPr marL="2286000" algn="l" defTabSz="914400" rtl="0" eaLnBrk="1" latinLnBrk="0" hangingPunct="1">
      <a:defRPr sz="15000" kern="1200">
        <a:solidFill>
          <a:srgbClr val="2B2B2B"/>
        </a:solidFill>
        <a:latin typeface="Retina Black" charset="0"/>
        <a:ea typeface="Retina Black" charset="0"/>
        <a:cs typeface="Retina Black" charset="0"/>
        <a:sym typeface="Retina Black" charset="0"/>
      </a:defRPr>
    </a:lvl6pPr>
    <a:lvl7pPr marL="2743200" algn="l" defTabSz="914400" rtl="0" eaLnBrk="1" latinLnBrk="0" hangingPunct="1">
      <a:defRPr sz="15000" kern="1200">
        <a:solidFill>
          <a:srgbClr val="2B2B2B"/>
        </a:solidFill>
        <a:latin typeface="Retina Black" charset="0"/>
        <a:ea typeface="Retina Black" charset="0"/>
        <a:cs typeface="Retina Black" charset="0"/>
        <a:sym typeface="Retina Black" charset="0"/>
      </a:defRPr>
    </a:lvl7pPr>
    <a:lvl8pPr marL="3200400" algn="l" defTabSz="914400" rtl="0" eaLnBrk="1" latinLnBrk="0" hangingPunct="1">
      <a:defRPr sz="15000" kern="1200">
        <a:solidFill>
          <a:srgbClr val="2B2B2B"/>
        </a:solidFill>
        <a:latin typeface="Retina Black" charset="0"/>
        <a:ea typeface="Retina Black" charset="0"/>
        <a:cs typeface="Retina Black" charset="0"/>
        <a:sym typeface="Retina Black" charset="0"/>
      </a:defRPr>
    </a:lvl8pPr>
    <a:lvl9pPr marL="3657600" algn="l" defTabSz="914400" rtl="0" eaLnBrk="1" latinLnBrk="0" hangingPunct="1">
      <a:defRPr sz="15000" kern="1200">
        <a:solidFill>
          <a:srgbClr val="2B2B2B"/>
        </a:solidFill>
        <a:latin typeface="Retina Black" charset="0"/>
        <a:ea typeface="Retina Black" charset="0"/>
        <a:cs typeface="Retina Black" charset="0"/>
        <a:sym typeface="Retina Blac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2623" autoAdjust="0"/>
  </p:normalViewPr>
  <p:slideViewPr>
    <p:cSldViewPr>
      <p:cViewPr varScale="1">
        <p:scale>
          <a:sx n="43" d="100"/>
          <a:sy n="43" d="100"/>
        </p:scale>
        <p:origin x="559" y="17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FC0006A9-2245-4C3D-A690-3CAEC3837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53719F9-A4BE-DF4B-B067-B4AE3359437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en-US" altLang="en-US" noProof="0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US" noProof="0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US" noProof="0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US" noProof="0">
                <a:sym typeface="Helvetica Neue" panose="02000503000000020004" pitchFamily="2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all for being here</a:t>
            </a:r>
          </a:p>
        </p:txBody>
      </p:sp>
    </p:spTree>
    <p:extLst>
      <p:ext uri="{BB962C8B-B14F-4D97-AF65-F5344CB8AC3E}">
        <p14:creationId xmlns:p14="http://schemas.microsoft.com/office/powerpoint/2010/main" val="881825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57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playing with the API explore afterwards</a:t>
            </a:r>
          </a:p>
        </p:txBody>
      </p:sp>
    </p:spTree>
    <p:extLst>
      <p:ext uri="{BB962C8B-B14F-4D97-AF65-F5344CB8AC3E}">
        <p14:creationId xmlns:p14="http://schemas.microsoft.com/office/powerpoint/2010/main" val="2996236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developer portal</a:t>
            </a:r>
          </a:p>
          <a:p>
            <a:r>
              <a:rPr lang="en-US" dirty="0"/>
              <a:t>We have an </a:t>
            </a:r>
            <a:r>
              <a:rPr lang="en-US" dirty="0" err="1"/>
              <a:t>engeniring</a:t>
            </a:r>
            <a:r>
              <a:rPr lang="en-US" dirty="0"/>
              <a:t> blog post on medium</a:t>
            </a:r>
          </a:p>
        </p:txBody>
      </p:sp>
    </p:spTree>
    <p:extLst>
      <p:ext uri="{BB962C8B-B14F-4D97-AF65-F5344CB8AC3E}">
        <p14:creationId xmlns:p14="http://schemas.microsoft.com/office/powerpoint/2010/main" val="28195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 5 player used everywhere</a:t>
            </a:r>
          </a:p>
        </p:txBody>
      </p:sp>
    </p:spTree>
    <p:extLst>
      <p:ext uri="{BB962C8B-B14F-4D97-AF65-F5344CB8AC3E}">
        <p14:creationId xmlns:p14="http://schemas.microsoft.com/office/powerpoint/2010/main" val="3603976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==========</a:t>
            </a:r>
          </a:p>
          <a:p>
            <a:r>
              <a:rPr lang="en-US" dirty="0"/>
              <a:t>8 minutes here</a:t>
            </a:r>
          </a:p>
        </p:txBody>
      </p:sp>
    </p:spTree>
    <p:extLst>
      <p:ext uri="{BB962C8B-B14F-4D97-AF65-F5344CB8AC3E}">
        <p14:creationId xmlns:p14="http://schemas.microsoft.com/office/powerpoint/2010/main" val="3853611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years ago we set out to build our own advertising platform as it would allow us to better handle the delivery and thus the start time of our video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90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go back in time, in 2017 </a:t>
            </a:r>
            <a:r>
              <a:rPr lang="en-US" dirty="0" err="1"/>
              <a:t>dailymotion</a:t>
            </a:r>
            <a:r>
              <a:rPr lang="en-US" dirty="0"/>
              <a:t> decided to rebrand and refocus on premium content, this meant rebuilding all of our applications from scratch </a:t>
            </a:r>
          </a:p>
        </p:txBody>
      </p:sp>
    </p:spTree>
    <p:extLst>
      <p:ext uri="{BB962C8B-B14F-4D97-AF65-F5344CB8AC3E}">
        <p14:creationId xmlns:p14="http://schemas.microsoft.com/office/powerpoint/2010/main" val="968985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windows application we decided that we would first focus the Xbox and then the Desktop/Tablet platform</a:t>
            </a:r>
          </a:p>
          <a:p>
            <a:r>
              <a:rPr lang="en-US" dirty="0"/>
              <a:t>This meant our design was TV base first.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07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 app only uses </a:t>
            </a:r>
            <a:r>
              <a:rPr lang="en-US" dirty="0" err="1"/>
              <a:t>GraphQL</a:t>
            </a:r>
            <a:r>
              <a:rPr lang="en-US" dirty="0"/>
              <a:t> which means that the whole API layer of the application was redone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58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dailymotion</a:t>
            </a:r>
            <a:r>
              <a:rPr lang="en-US" dirty="0"/>
              <a:t> app is</a:t>
            </a:r>
          </a:p>
        </p:txBody>
      </p:sp>
    </p:spTree>
    <p:extLst>
      <p:ext uri="{BB962C8B-B14F-4D97-AF65-F5344CB8AC3E}">
        <p14:creationId xmlns:p14="http://schemas.microsoft.com/office/powerpoint/2010/main" val="3852640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take photo of crowd and me , for </a:t>
            </a:r>
            <a:r>
              <a:rPr lang="en-US" dirty="0" err="1"/>
              <a:t>dailymotion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67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========</a:t>
            </a:r>
          </a:p>
          <a:p>
            <a:r>
              <a:rPr lang="en-US" dirty="0"/>
              <a:t>11 minutes 0sec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828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first release of our app in Q4 of 2017.</a:t>
            </a:r>
          </a:p>
          <a:p>
            <a:r>
              <a:rPr lang="en-US" dirty="0"/>
              <a:t>What we can see is that</a:t>
            </a:r>
          </a:p>
          <a:p>
            <a:r>
              <a:rPr lang="en-US" dirty="0"/>
              <a:t>Both designs are very similar</a:t>
            </a:r>
          </a:p>
          <a:p>
            <a:r>
              <a:rPr lang="en-US" dirty="0"/>
              <a:t>	they can be as this view is shared for our Xbox and Desktop</a:t>
            </a:r>
          </a:p>
          <a:p>
            <a:r>
              <a:rPr lang="en-US" dirty="0"/>
              <a:t>We can see that for the </a:t>
            </a:r>
            <a:r>
              <a:rPr lang="en-US" dirty="0" err="1"/>
              <a:t>xbox</a:t>
            </a:r>
            <a:r>
              <a:rPr lang="en-US" dirty="0"/>
              <a:t> version of the app we have added additional information to our user that by pressing the Y </a:t>
            </a:r>
            <a:r>
              <a:rPr lang="en-US" dirty="0" err="1"/>
              <a:t>btn</a:t>
            </a:r>
            <a:r>
              <a:rPr lang="en-US" dirty="0"/>
              <a:t> on your control you can go to the search view</a:t>
            </a:r>
          </a:p>
        </p:txBody>
      </p:sp>
    </p:spTree>
    <p:extLst>
      <p:ext uri="{BB962C8B-B14F-4D97-AF65-F5344CB8AC3E}">
        <p14:creationId xmlns:p14="http://schemas.microsoft.com/office/powerpoint/2010/main" val="3999286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update application that we released this month</a:t>
            </a:r>
          </a:p>
          <a:p>
            <a:endParaRPr lang="en-US" dirty="0"/>
          </a:p>
          <a:p>
            <a:r>
              <a:rPr lang="en-US" dirty="0"/>
              <a:t>Again we can see some elements that are on the Desktop app that are not on the Xbox app, the main reason is that with a controller these actions would not be accessible and also to reduce the amount of steps needed to </a:t>
            </a:r>
            <a:r>
              <a:rPr lang="en-US" dirty="0" err="1"/>
              <a:t>acces</a:t>
            </a:r>
            <a:r>
              <a:rPr lang="en-US" dirty="0"/>
              <a:t> certain actions</a:t>
            </a:r>
          </a:p>
          <a:p>
            <a:endParaRPr lang="en-US" dirty="0"/>
          </a:p>
          <a:p>
            <a:r>
              <a:rPr lang="en-US" dirty="0"/>
              <a:t>The search is mapped to the Y button of the Xbox Control</a:t>
            </a:r>
          </a:p>
          <a:p>
            <a:r>
              <a:rPr lang="en-US" dirty="0"/>
              <a:t>On the Xbox application we have remove the catalogue </a:t>
            </a:r>
            <a:r>
              <a:rPr lang="en-US" dirty="0" err="1"/>
              <a:t>btn</a:t>
            </a:r>
            <a:r>
              <a:rPr lang="en-US" dirty="0"/>
              <a:t> /action because it is </a:t>
            </a:r>
            <a:r>
              <a:rPr lang="en-US" dirty="0" err="1"/>
              <a:t>unaccissible</a:t>
            </a:r>
            <a:endParaRPr lang="en-US" dirty="0"/>
          </a:p>
          <a:p>
            <a:r>
              <a:rPr lang="en-US" dirty="0"/>
              <a:t>Video </a:t>
            </a:r>
            <a:r>
              <a:rPr lang="en-US" dirty="0" err="1"/>
              <a:t>Thumnbnails</a:t>
            </a:r>
            <a:r>
              <a:rPr lang="en-US" dirty="0"/>
              <a:t> are larger on the </a:t>
            </a:r>
            <a:r>
              <a:rPr lang="en-US" dirty="0" err="1"/>
              <a:t>xbox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56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have a look at the </a:t>
            </a:r>
            <a:r>
              <a:rPr lang="en-US" dirty="0" err="1"/>
              <a:t>guidlines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95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Each TV has its own version of Safe zones Sony!=Samsung!=</a:t>
            </a:r>
            <a:r>
              <a:rPr lang="en-US" altLang="en-US" sz="2400" dirty="0" err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Panasinic</a:t>
            </a:r>
            <a:endParaRPr lang="en-US" altLang="en-US" sz="2400" dirty="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  <a:p>
            <a:endParaRPr lang="en-US" sz="2400" dirty="0">
              <a:solidFill>
                <a:srgbClr val="000000"/>
              </a:solidFill>
              <a:latin typeface="Retina" panose="020B0604040502020304" charset="0"/>
              <a:sym typeface="Retina" panose="020B0604040502020304" charset="0"/>
            </a:endParaRPr>
          </a:p>
          <a:p>
            <a:r>
              <a:rPr lang="en-US" sz="2200" b="0" i="0" kern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charset="0"/>
              </a:rPr>
              <a:t>Focus trapping is what happens when a user attempts to navigate an app's UI but becomes "trapped" within a control, making it difficult or even impossible to move outside of that control.</a:t>
            </a:r>
          </a:p>
          <a:p>
            <a:endParaRPr lang="en-US" dirty="0"/>
          </a:p>
          <a:p>
            <a:r>
              <a:rPr lang="en-US" dirty="0"/>
              <a:t>This will mainly happen when you are playing with a </a:t>
            </a:r>
            <a:r>
              <a:rPr lang="en-US" dirty="0" err="1"/>
              <a:t>webview</a:t>
            </a:r>
            <a:r>
              <a:rPr lang="en-US" dirty="0"/>
              <a:t> or a </a:t>
            </a:r>
            <a:r>
              <a:rPr lang="en-US" sz="2200" b="0" i="0" kern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charset="0"/>
              </a:rPr>
              <a:t>Slider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000" dirty="0">
                <a:solidFill>
                  <a:srgbClr val="000000"/>
                </a:solidFill>
                <a:latin typeface="Retina" panose="020B0604040502020304" charset="0"/>
                <a:sym typeface="Retina" panose="020B0604040502020304" charset="0"/>
              </a:rPr>
              <a:t>Colors depending on the TV will seem different then on your screen you can have </a:t>
            </a:r>
            <a:r>
              <a:rPr lang="en-US" sz="2000" dirty="0" err="1">
                <a:solidFill>
                  <a:srgbClr val="000000"/>
                </a:solidFill>
                <a:latin typeface="Retina" panose="020B0604040502020304" charset="0"/>
                <a:sym typeface="Retina" panose="020B0604040502020304" charset="0"/>
              </a:rPr>
              <a:t>th</a:t>
            </a:r>
            <a:r>
              <a:rPr lang="en-US" sz="2000" dirty="0">
                <a:solidFill>
                  <a:srgbClr val="000000"/>
                </a:solidFill>
                <a:latin typeface="Retina" panose="020B0604040502020304" charset="0"/>
                <a:sym typeface="Retina" panose="020B060404050202030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etina" panose="020B0604040502020304" charset="0"/>
                <a:sym typeface="Retina" panose="020B0604040502020304" charset="0"/>
              </a:rPr>
              <a:t>eimpression</a:t>
            </a:r>
            <a:r>
              <a:rPr lang="en-US" sz="2000" dirty="0">
                <a:solidFill>
                  <a:srgbClr val="000000"/>
                </a:solidFill>
                <a:latin typeface="Retina" panose="020B0604040502020304" charset="0"/>
                <a:sym typeface="Retina" panose="020B0604040502020304" charset="0"/>
              </a:rPr>
              <a:t> that colors will </a:t>
            </a:r>
            <a:r>
              <a:rPr lang="en-US" sz="2000" b="1" i="0" kern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sym typeface="Helvetica Neue" charset="0"/>
              </a:rPr>
              <a:t>bleed </a:t>
            </a:r>
            <a:r>
              <a:rPr lang="en-US" sz="1800" dirty="0">
                <a:solidFill>
                  <a:srgbClr val="000000"/>
                </a:solidFill>
                <a:latin typeface="Retina" panose="020B0604040502020304" charset="0"/>
                <a:sym typeface="Retina" panose="020B0604040502020304" charset="0"/>
              </a:rPr>
              <a:t>w</a:t>
            </a:r>
          </a:p>
          <a:p>
            <a:endParaRPr lang="en-US" sz="1800" dirty="0">
              <a:solidFill>
                <a:srgbClr val="000000"/>
              </a:solidFill>
              <a:latin typeface="Retina" panose="020B0604040502020304" charset="0"/>
              <a:sym typeface="Retina" panose="020B060404050202030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Retina" panose="020B0604040502020304" charset="0"/>
                <a:sym typeface="Retina" panose="020B0604040502020304" charset="0"/>
              </a:rPr>
              <a:t>I highly recommend that you set in your styles your own black or white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76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Safe Zones, you can go outside which is what we do at </a:t>
            </a:r>
            <a:r>
              <a:rPr lang="en-US" dirty="0" err="1"/>
              <a:t>dailymotion</a:t>
            </a:r>
            <a:r>
              <a:rPr lang="en-US" dirty="0"/>
              <a:t> however for certain TVs we must create workaround because the application is stretched outside of the TV</a:t>
            </a:r>
          </a:p>
        </p:txBody>
      </p:sp>
    </p:spTree>
    <p:extLst>
      <p:ext uri="{BB962C8B-B14F-4D97-AF65-F5344CB8AC3E}">
        <p14:creationId xmlns:p14="http://schemas.microsoft.com/office/powerpoint/2010/main" val="3350699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Safe Colors: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Retina" panose="020B0604040502020304" charset="0"/>
                <a:sym typeface="Retina" panose="020B0604040502020304" charset="0"/>
              </a:rPr>
              <a:t>I highly recommend that you set in your styles your own black or white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example the </a:t>
            </a:r>
            <a:r>
              <a:rPr lang="en-US" dirty="0" err="1"/>
              <a:t>dailymotion</a:t>
            </a:r>
            <a:r>
              <a:rPr lang="en-US" dirty="0"/>
              <a:t> black is :</a:t>
            </a:r>
          </a:p>
          <a:p>
            <a:r>
              <a:rPr lang="en-US" dirty="0"/>
              <a:t> &lt;Color x:Key="DmBlack"&gt;#232323&lt;/Color&gt;</a:t>
            </a:r>
          </a:p>
        </p:txBody>
      </p:sp>
    </p:spTree>
    <p:extLst>
      <p:ext uri="{BB962C8B-B14F-4D97-AF65-F5344CB8AC3E}">
        <p14:creationId xmlns:p14="http://schemas.microsoft.com/office/powerpoint/2010/main" val="3222748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Elements removed because not accessible</a:t>
            </a:r>
          </a:p>
          <a:p>
            <a:endParaRPr lang="en-US" dirty="0"/>
          </a:p>
          <a:p>
            <a:r>
              <a:rPr lang="en-US" dirty="0"/>
              <a:t>On Xbox you wont be able to access the follow </a:t>
            </a:r>
            <a:r>
              <a:rPr lang="en-US" dirty="0" err="1"/>
              <a:t>btn</a:t>
            </a:r>
            <a:r>
              <a:rPr lang="en-US" dirty="0"/>
              <a:t>, this is why we have decided to  hide these buttons </a:t>
            </a:r>
          </a:p>
        </p:txBody>
      </p:sp>
    </p:spTree>
    <p:extLst>
      <p:ext uri="{BB962C8B-B14F-4D97-AF65-F5344CB8AC3E}">
        <p14:creationId xmlns:p14="http://schemas.microsoft.com/office/powerpoint/2010/main" val="1762265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actions are remove because they are not accessible</a:t>
            </a:r>
          </a:p>
        </p:txBody>
      </p:sp>
    </p:spTree>
    <p:extLst>
      <p:ext uri="{BB962C8B-B14F-4D97-AF65-F5344CB8AC3E}">
        <p14:creationId xmlns:p14="http://schemas.microsoft.com/office/powerpoint/2010/main" val="3602878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a pain</a:t>
            </a:r>
          </a:p>
        </p:txBody>
      </p:sp>
    </p:spTree>
    <p:extLst>
      <p:ext uri="{BB962C8B-B14F-4D97-AF65-F5344CB8AC3E}">
        <p14:creationId xmlns:p14="http://schemas.microsoft.com/office/powerpoint/2010/main" val="2590244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at </a:t>
            </a:r>
            <a:r>
              <a:rPr lang="en-US" dirty="0" err="1"/>
              <a:t>dailymotion</a:t>
            </a:r>
            <a:r>
              <a:rPr lang="en-US" dirty="0"/>
              <a:t> for 4.5 years</a:t>
            </a:r>
          </a:p>
          <a:p>
            <a:r>
              <a:rPr lang="en-US" dirty="0"/>
              <a:t>MVP for 3 years</a:t>
            </a:r>
          </a:p>
          <a:p>
            <a:endParaRPr lang="en-US" dirty="0"/>
          </a:p>
          <a:p>
            <a:r>
              <a:rPr lang="en-US" dirty="0"/>
              <a:t>Started working at </a:t>
            </a:r>
            <a:r>
              <a:rPr lang="en-US" dirty="0" err="1"/>
              <a:t>dailymotion</a:t>
            </a:r>
            <a:r>
              <a:rPr lang="en-US" dirty="0"/>
              <a:t> as a Windows Phone Software engineer ;P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79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map a button on the Xbox controller make sure that that button also </a:t>
            </a:r>
            <a:r>
              <a:rPr lang="en-US" dirty="0" err="1"/>
              <a:t>exciste</a:t>
            </a:r>
            <a:r>
              <a:rPr lang="en-US" dirty="0"/>
              <a:t> on the remote or that you also map a button on the remote to perform the same action</a:t>
            </a:r>
          </a:p>
        </p:txBody>
      </p:sp>
    </p:spTree>
    <p:extLst>
      <p:ext uri="{BB962C8B-B14F-4D97-AF65-F5344CB8AC3E}">
        <p14:creationId xmlns:p14="http://schemas.microsoft.com/office/powerpoint/2010/main" val="545986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with a controller will be harder</a:t>
            </a:r>
          </a:p>
          <a:p>
            <a:r>
              <a:rPr lang="en-US" dirty="0"/>
              <a:t>Keep in mind how you set your elements so that all elements can be accessible!</a:t>
            </a:r>
          </a:p>
        </p:txBody>
      </p:sp>
    </p:spTree>
    <p:extLst>
      <p:ext uri="{BB962C8B-B14F-4D97-AF65-F5344CB8AC3E}">
        <p14:creationId xmlns:p14="http://schemas.microsoft.com/office/powerpoint/2010/main" val="4188451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in mind that the more elements you add to your view the more clicks the user will have to do to access this element</a:t>
            </a:r>
          </a:p>
        </p:txBody>
      </p:sp>
    </p:spTree>
    <p:extLst>
      <p:ext uri="{BB962C8B-B14F-4D97-AF65-F5344CB8AC3E}">
        <p14:creationId xmlns:p14="http://schemas.microsoft.com/office/powerpoint/2010/main" val="3168085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search on </a:t>
            </a:r>
            <a:r>
              <a:rPr lang="en-US" dirty="0" err="1"/>
              <a:t>dailymotion</a:t>
            </a:r>
            <a:r>
              <a:rPr lang="en-US" dirty="0"/>
              <a:t> has some issues </a:t>
            </a:r>
          </a:p>
          <a:p>
            <a:endParaRPr lang="en-US" dirty="0"/>
          </a:p>
          <a:p>
            <a:r>
              <a:rPr lang="en-US" dirty="0"/>
              <a:t>To access this video, I will have to move 5 times to get there</a:t>
            </a:r>
          </a:p>
        </p:txBody>
      </p:sp>
    </p:spTree>
    <p:extLst>
      <p:ext uri="{BB962C8B-B14F-4D97-AF65-F5344CB8AC3E}">
        <p14:creationId xmlns:p14="http://schemas.microsoft.com/office/powerpoint/2010/main" val="890305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72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Little game of cat and mouse</a:t>
            </a:r>
          </a:p>
        </p:txBody>
      </p:sp>
    </p:spTree>
    <p:extLst>
      <p:ext uri="{BB962C8B-B14F-4D97-AF65-F5344CB8AC3E}">
        <p14:creationId xmlns:p14="http://schemas.microsoft.com/office/powerpoint/2010/main" val="1045128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</a:t>
            </a:r>
            <a:r>
              <a:rPr lang="en-US" dirty="0" err="1"/>
              <a:t>dailymotion</a:t>
            </a:r>
            <a:r>
              <a:rPr lang="en-US" dirty="0"/>
              <a:t> app I have a Shell that hold the whole app together, so I just need to set this once in your root view or your shell.</a:t>
            </a:r>
          </a:p>
          <a:p>
            <a:endParaRPr lang="en-US" dirty="0"/>
          </a:p>
          <a:p>
            <a:r>
              <a:rPr lang="en-US" dirty="0"/>
              <a:t>Tip:</a:t>
            </a:r>
          </a:p>
          <a:p>
            <a:endParaRPr lang="en-US" dirty="0"/>
          </a:p>
          <a:p>
            <a:r>
              <a:rPr lang="en-US" dirty="0"/>
              <a:t>In the </a:t>
            </a:r>
            <a:r>
              <a:rPr lang="en-US" dirty="0" err="1"/>
              <a:t>dailymotion</a:t>
            </a:r>
            <a:r>
              <a:rPr lang="en-US" dirty="0"/>
              <a:t> app I have remapped the B button on the controller to go back, B is also used by the system to defocus an element (in my case a </a:t>
            </a:r>
            <a:r>
              <a:rPr lang="en-US" dirty="0" err="1"/>
              <a:t>webview</a:t>
            </a:r>
            <a:r>
              <a:rPr lang="en-US" dirty="0"/>
              <a:t>) it took a few </a:t>
            </a:r>
            <a:r>
              <a:rPr lang="en-US" dirty="0" err="1"/>
              <a:t>attemps</a:t>
            </a:r>
            <a:r>
              <a:rPr lang="en-US" dirty="0"/>
              <a:t> to understand why when I was on my video view why I could not go back on the first back and had to sometimes press back twice, this was because the </a:t>
            </a:r>
            <a:r>
              <a:rPr lang="en-US" dirty="0" err="1"/>
              <a:t>webview</a:t>
            </a:r>
            <a:r>
              <a:rPr lang="en-US" dirty="0"/>
              <a:t> would get focused and the back action would be caught by the </a:t>
            </a:r>
            <a:r>
              <a:rPr lang="en-US" dirty="0" err="1"/>
              <a:t>webview</a:t>
            </a:r>
            <a:r>
              <a:rPr lang="en-US" dirty="0"/>
              <a:t> and not the app ^^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65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save you time</a:t>
            </a:r>
          </a:p>
        </p:txBody>
      </p:sp>
    </p:spTree>
    <p:extLst>
      <p:ext uri="{BB962C8B-B14F-4D97-AF65-F5344CB8AC3E}">
        <p14:creationId xmlns:p14="http://schemas.microsoft.com/office/powerpoint/2010/main" val="2043289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 minutes</a:t>
            </a:r>
          </a:p>
        </p:txBody>
      </p:sp>
    </p:spTree>
    <p:extLst>
      <p:ext uri="{BB962C8B-B14F-4D97-AF65-F5344CB8AC3E}">
        <p14:creationId xmlns:p14="http://schemas.microsoft.com/office/powerpoint/2010/main" val="31997890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UI that works on both desktop and TV, old version od </a:t>
            </a:r>
            <a:r>
              <a:rPr lang="en-US" dirty="0" err="1"/>
              <a:t>dailymotion</a:t>
            </a:r>
            <a:r>
              <a:rPr lang="en-US" dirty="0"/>
              <a:t> early 2018</a:t>
            </a:r>
          </a:p>
        </p:txBody>
      </p:sp>
    </p:spTree>
    <p:extLst>
      <p:ext uri="{BB962C8B-B14F-4D97-AF65-F5344CB8AC3E}">
        <p14:creationId xmlns:p14="http://schemas.microsoft.com/office/powerpoint/2010/main" val="131368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Dailymotion has rebranded in 2017 </a:t>
            </a:r>
          </a:p>
          <a:p>
            <a:r>
              <a:rPr lang="en-US" dirty="0"/>
              <a:t>We relaunched with a new platform and for a new </a:t>
            </a:r>
            <a:r>
              <a:rPr lang="en-US" dirty="0" err="1"/>
              <a:t>audiance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5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apps look the same</a:t>
            </a:r>
          </a:p>
        </p:txBody>
      </p:sp>
    </p:spTree>
    <p:extLst>
      <p:ext uri="{BB962C8B-B14F-4D97-AF65-F5344CB8AC3E}">
        <p14:creationId xmlns:p14="http://schemas.microsoft.com/office/powerpoint/2010/main" val="40606472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 minutes the more the better</a:t>
            </a:r>
          </a:p>
        </p:txBody>
      </p:sp>
    </p:spTree>
    <p:extLst>
      <p:ext uri="{BB962C8B-B14F-4D97-AF65-F5344CB8AC3E}">
        <p14:creationId xmlns:p14="http://schemas.microsoft.com/office/powerpoint/2010/main" val="1222638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writing C# code you can more easily write XAML code </a:t>
            </a:r>
          </a:p>
        </p:txBody>
      </p:sp>
    </p:spTree>
    <p:extLst>
      <p:ext uri="{BB962C8B-B14F-4D97-AF65-F5344CB8AC3E}">
        <p14:creationId xmlns:p14="http://schemas.microsoft.com/office/powerpoint/2010/main" val="13001903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also be used to change the size of items in your </a:t>
            </a:r>
            <a:r>
              <a:rPr lang="en-US" dirty="0" err="1"/>
              <a:t>listview</a:t>
            </a:r>
            <a:r>
              <a:rPr lang="en-US" dirty="0"/>
              <a:t>/</a:t>
            </a:r>
            <a:r>
              <a:rPr lang="en-US" dirty="0" err="1"/>
              <a:t>gridview</a:t>
            </a:r>
            <a:endParaRPr lang="en-US" dirty="0"/>
          </a:p>
          <a:p>
            <a:r>
              <a:rPr lang="en-US" dirty="0"/>
              <a:t>Show /hide different elements</a:t>
            </a:r>
          </a:p>
        </p:txBody>
      </p:sp>
    </p:spTree>
    <p:extLst>
      <p:ext uri="{BB962C8B-B14F-4D97-AF65-F5344CB8AC3E}">
        <p14:creationId xmlns:p14="http://schemas.microsoft.com/office/powerpoint/2010/main" val="3710316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I could not bring a Xbox =(</a:t>
            </a:r>
          </a:p>
          <a:p>
            <a:r>
              <a:rPr lang="en-US" dirty="0"/>
              <a:t>I have the next best thing a controller linked to my laptop</a:t>
            </a:r>
          </a:p>
        </p:txBody>
      </p:sp>
    </p:spTree>
    <p:extLst>
      <p:ext uri="{BB962C8B-B14F-4D97-AF65-F5344CB8AC3E}">
        <p14:creationId xmlns:p14="http://schemas.microsoft.com/office/powerpoint/2010/main" val="94887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accessible on </a:t>
            </a:r>
            <a:r>
              <a:rPr lang="en-US"/>
              <a:t>our developer portal: https://developer.dailymotion.com/tools/apiexplorer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4636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gave time play with fast forward and rewind with control</a:t>
            </a:r>
          </a:p>
        </p:txBody>
      </p:sp>
    </p:spTree>
    <p:extLst>
      <p:ext uri="{BB962C8B-B14F-4D97-AF65-F5344CB8AC3E}">
        <p14:creationId xmlns:p14="http://schemas.microsoft.com/office/powerpoint/2010/main" val="1224491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Engineering : User product , Partner Tribe , Scale , Data , Design/ UX, Infra </a:t>
            </a:r>
          </a:p>
        </p:txBody>
      </p:sp>
    </p:spTree>
    <p:extLst>
      <p:ext uri="{BB962C8B-B14F-4D97-AF65-F5344CB8AC3E}">
        <p14:creationId xmlns:p14="http://schemas.microsoft.com/office/powerpoint/2010/main" val="3034597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6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core mission is to bring you </a:t>
            </a:r>
            <a:r>
              <a:rPr lang="en-US" altLang="en-US" dirty="0">
                <a:solidFill>
                  <a:srgbClr val="000000"/>
                </a:solidFill>
              </a:rPr>
              <a:t>the best video experience possible on every platform around the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91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built our own HTML5 player but also the whole delivery stack around it (servers , </a:t>
            </a:r>
            <a:r>
              <a:rPr lang="en-US" dirty="0" err="1"/>
              <a:t>encodoers</a:t>
            </a:r>
            <a:r>
              <a:rPr lang="en-US" dirty="0"/>
              <a:t>, delivery system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9539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Espace réservé de l'image des diapositives 1">
            <a:extLst>
              <a:ext uri="{FF2B5EF4-FFF2-40B4-BE49-F238E27FC236}">
                <a16:creationId xmlns:a16="http://schemas.microsoft.com/office/drawing/2014/main" id="{927249E3-9C74-4BD3-A8E2-D499851912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362" name="Espace réservé des notes 2">
            <a:extLst>
              <a:ext uri="{FF2B5EF4-FFF2-40B4-BE49-F238E27FC236}">
                <a16:creationId xmlns:a16="http://schemas.microsoft.com/office/drawing/2014/main" id="{7167DA2D-C720-441E-B852-97CC24FB3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fr-FR" dirty="0">
                <a:latin typeface="Helvetica Neue" charset="0"/>
                <a:ea typeface="Helvetica Neue" charset="0"/>
                <a:cs typeface="Helvetica Neue" charset="0"/>
              </a:rPr>
              <a:t>New </a:t>
            </a:r>
            <a:r>
              <a:rPr lang="en-GB" altLang="fr-FR" dirty="0" err="1">
                <a:latin typeface="Helvetica Neue" charset="0"/>
                <a:ea typeface="Helvetica Neue" charset="0"/>
                <a:cs typeface="Helvetica Neue" charset="0"/>
              </a:rPr>
              <a:t>datacenters</a:t>
            </a:r>
            <a:endParaRPr lang="en-GB" altLang="fr-FR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GB" altLang="fr-FR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E66B972-3C85-49CF-AE8A-B9EE877BF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3CAA0-E0F1-48AA-941C-4B04ECD40C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187576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AEE6E7F-22CF-441D-A620-9841ECE990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C379C-4C8A-42D0-9802-5186CA7FB3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9184738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F63189E-880F-4848-9AC6-98861124D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595DD-D3EC-4E6A-B634-86DF7CE5AC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010862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0B0F4AB-4128-4E46-9914-A716DE9AE7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376BD-626B-4F0C-91B9-F23B178A66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634601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783004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>
            <a:extLst>
              <a:ext uri="{FF2B5EF4-FFF2-40B4-BE49-F238E27FC236}">
                <a16:creationId xmlns:a16="http://schemas.microsoft.com/office/drawing/2014/main" id="{227357E9-8B01-7741-8F1D-4C71618E5C80}"/>
              </a:ext>
            </a:extLst>
          </p:cNvPr>
          <p:cNvSpPr txBox="1">
            <a:spLocks/>
          </p:cNvSpPr>
          <p:nvPr/>
        </p:nvSpPr>
        <p:spPr bwMode="auto">
          <a:xfrm>
            <a:off x="2535238" y="13079413"/>
            <a:ext cx="2481262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457200" indent="9144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914400" indent="9144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1371600" indent="9144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1828800" indent="9144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defRPr/>
            </a:pPr>
            <a:r>
              <a:rPr lang="en-US" altLang="en-US" sz="1400">
                <a:solidFill>
                  <a:srgbClr val="929292"/>
                </a:solidFill>
              </a:rPr>
              <a:t>© 2018 CONFIDENTIAL</a:t>
            </a:r>
          </a:p>
        </p:txBody>
      </p:sp>
      <p:pic>
        <p:nvPicPr>
          <p:cNvPr id="1027" name="Picture 2" descr="pasted-image.pdf">
            <a:extLst>
              <a:ext uri="{FF2B5EF4-FFF2-40B4-BE49-F238E27FC236}">
                <a16:creationId xmlns:a16="http://schemas.microsoft.com/office/drawing/2014/main" id="{3C722198-D7AE-4BFE-BCD5-FD7A10D468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3081000"/>
            <a:ext cx="153352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4133D6CE-581C-9545-B67B-1E71660A01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23520400" y="13081000"/>
            <a:ext cx="354013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defTabSz="825500" eaLnBrk="1">
              <a:lnSpc>
                <a:spcPct val="100000"/>
              </a:lnSpc>
              <a:defRPr sz="1400">
                <a:solidFill>
                  <a:srgbClr val="929292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</a:lstStyle>
          <a:p>
            <a:pPr>
              <a:defRPr/>
            </a:pPr>
            <a:fld id="{B6C30ACA-E4B6-441A-83A1-1771396D07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</p:sldLayoutIdLst>
  <p:transition spd="slow">
    <p:push/>
  </p:transition>
  <p:txStyles>
    <p:titleStyle>
      <a:lvl1pPr algn="l" defTabSz="825500" rtl="0" eaLnBrk="0" fontAlgn="base" hangingPunct="0">
        <a:lnSpc>
          <a:spcPts val="5700"/>
        </a:lnSpc>
        <a:spcBef>
          <a:spcPct val="0"/>
        </a:spcBef>
        <a:spcAft>
          <a:spcPct val="0"/>
        </a:spcAft>
        <a:defRPr sz="2400" kern="1200">
          <a:solidFill>
            <a:srgbClr val="56C7FF"/>
          </a:solidFill>
          <a:latin typeface="+mj-lt"/>
          <a:ea typeface="+mj-ea"/>
          <a:cs typeface="+mj-cs"/>
          <a:sym typeface="Retina Black" charset="0"/>
        </a:defRPr>
      </a:lvl1pPr>
      <a:lvl2pPr algn="l" defTabSz="825500" rtl="0" eaLnBrk="0" fontAlgn="base" hangingPunct="0">
        <a:lnSpc>
          <a:spcPts val="5700"/>
        </a:lnSpc>
        <a:spcBef>
          <a:spcPct val="0"/>
        </a:spcBef>
        <a:spcAft>
          <a:spcPct val="0"/>
        </a:spcAft>
        <a:defRPr sz="2400">
          <a:solidFill>
            <a:srgbClr val="56C7FF"/>
          </a:solidFill>
          <a:latin typeface="Retina Black" panose="020B0604040502020304" pitchFamily="34" charset="77"/>
          <a:ea typeface="Retina Black" panose="020B0604040502020304" pitchFamily="34" charset="77"/>
          <a:cs typeface="Retina Black" panose="020B0604040502020304" pitchFamily="34" charset="77"/>
          <a:sym typeface="Retina Black" charset="0"/>
        </a:defRPr>
      </a:lvl2pPr>
      <a:lvl3pPr algn="l" defTabSz="825500" rtl="0" eaLnBrk="0" fontAlgn="base" hangingPunct="0">
        <a:lnSpc>
          <a:spcPts val="5700"/>
        </a:lnSpc>
        <a:spcBef>
          <a:spcPct val="0"/>
        </a:spcBef>
        <a:spcAft>
          <a:spcPct val="0"/>
        </a:spcAft>
        <a:defRPr sz="2400">
          <a:solidFill>
            <a:srgbClr val="56C7FF"/>
          </a:solidFill>
          <a:latin typeface="Retina Black" panose="020B0604040502020304" pitchFamily="34" charset="77"/>
          <a:ea typeface="Retina Black" panose="020B0604040502020304" pitchFamily="34" charset="77"/>
          <a:cs typeface="Retina Black" panose="020B0604040502020304" pitchFamily="34" charset="77"/>
          <a:sym typeface="Retina Black" charset="0"/>
        </a:defRPr>
      </a:lvl3pPr>
      <a:lvl4pPr algn="l" defTabSz="825500" rtl="0" eaLnBrk="0" fontAlgn="base" hangingPunct="0">
        <a:lnSpc>
          <a:spcPts val="5700"/>
        </a:lnSpc>
        <a:spcBef>
          <a:spcPct val="0"/>
        </a:spcBef>
        <a:spcAft>
          <a:spcPct val="0"/>
        </a:spcAft>
        <a:defRPr sz="2400">
          <a:solidFill>
            <a:srgbClr val="56C7FF"/>
          </a:solidFill>
          <a:latin typeface="Retina Black" panose="020B0604040502020304" pitchFamily="34" charset="77"/>
          <a:ea typeface="Retina Black" panose="020B0604040502020304" pitchFamily="34" charset="77"/>
          <a:cs typeface="Retina Black" panose="020B0604040502020304" pitchFamily="34" charset="77"/>
          <a:sym typeface="Retina Black" charset="0"/>
        </a:defRPr>
      </a:lvl4pPr>
      <a:lvl5pPr algn="l" defTabSz="825500" rtl="0" eaLnBrk="0" fontAlgn="base" hangingPunct="0">
        <a:lnSpc>
          <a:spcPts val="5700"/>
        </a:lnSpc>
        <a:spcBef>
          <a:spcPct val="0"/>
        </a:spcBef>
        <a:spcAft>
          <a:spcPct val="0"/>
        </a:spcAft>
        <a:defRPr sz="2400">
          <a:solidFill>
            <a:srgbClr val="56C7FF"/>
          </a:solidFill>
          <a:latin typeface="Retina Black" panose="020B0604040502020304" pitchFamily="34" charset="77"/>
          <a:ea typeface="Retina Black" panose="020B0604040502020304" pitchFamily="34" charset="77"/>
          <a:cs typeface="Retina Black" panose="020B0604040502020304" pitchFamily="34" charset="77"/>
          <a:sym typeface="Retina Black" charset="0"/>
        </a:defRPr>
      </a:lvl5pPr>
      <a:lvl6pPr marL="457200" algn="l" defTabSz="825500" rtl="0" fontAlgn="base" hangingPunct="0">
        <a:lnSpc>
          <a:spcPts val="5700"/>
        </a:lnSpc>
        <a:spcBef>
          <a:spcPct val="0"/>
        </a:spcBef>
        <a:spcAft>
          <a:spcPct val="0"/>
        </a:spcAft>
        <a:defRPr sz="2400">
          <a:solidFill>
            <a:srgbClr val="56C7FF"/>
          </a:solidFill>
          <a:latin typeface="Retina Black" panose="020B0604040502020304" pitchFamily="34" charset="77"/>
          <a:ea typeface="Retina Black" panose="020B0604040502020304" pitchFamily="34" charset="77"/>
          <a:cs typeface="Retina Black" panose="020B0604040502020304" pitchFamily="34" charset="77"/>
          <a:sym typeface="Retina Black" panose="020B0604040502020304" pitchFamily="34" charset="77"/>
        </a:defRPr>
      </a:lvl6pPr>
      <a:lvl7pPr marL="914400" algn="l" defTabSz="825500" rtl="0" fontAlgn="base" hangingPunct="0">
        <a:lnSpc>
          <a:spcPts val="5700"/>
        </a:lnSpc>
        <a:spcBef>
          <a:spcPct val="0"/>
        </a:spcBef>
        <a:spcAft>
          <a:spcPct val="0"/>
        </a:spcAft>
        <a:defRPr sz="2400">
          <a:solidFill>
            <a:srgbClr val="56C7FF"/>
          </a:solidFill>
          <a:latin typeface="Retina Black" panose="020B0604040502020304" pitchFamily="34" charset="77"/>
          <a:ea typeface="Retina Black" panose="020B0604040502020304" pitchFamily="34" charset="77"/>
          <a:cs typeface="Retina Black" panose="020B0604040502020304" pitchFamily="34" charset="77"/>
          <a:sym typeface="Retina Black" panose="020B0604040502020304" pitchFamily="34" charset="77"/>
        </a:defRPr>
      </a:lvl7pPr>
      <a:lvl8pPr marL="1371600" algn="l" defTabSz="825500" rtl="0" fontAlgn="base" hangingPunct="0">
        <a:lnSpc>
          <a:spcPts val="5700"/>
        </a:lnSpc>
        <a:spcBef>
          <a:spcPct val="0"/>
        </a:spcBef>
        <a:spcAft>
          <a:spcPct val="0"/>
        </a:spcAft>
        <a:defRPr sz="2400">
          <a:solidFill>
            <a:srgbClr val="56C7FF"/>
          </a:solidFill>
          <a:latin typeface="Retina Black" panose="020B0604040502020304" pitchFamily="34" charset="77"/>
          <a:ea typeface="Retina Black" panose="020B0604040502020304" pitchFamily="34" charset="77"/>
          <a:cs typeface="Retina Black" panose="020B0604040502020304" pitchFamily="34" charset="77"/>
          <a:sym typeface="Retina Black" panose="020B0604040502020304" pitchFamily="34" charset="77"/>
        </a:defRPr>
      </a:lvl8pPr>
      <a:lvl9pPr marL="1828800" algn="l" defTabSz="825500" rtl="0" fontAlgn="base" hangingPunct="0">
        <a:lnSpc>
          <a:spcPts val="5700"/>
        </a:lnSpc>
        <a:spcBef>
          <a:spcPct val="0"/>
        </a:spcBef>
        <a:spcAft>
          <a:spcPct val="0"/>
        </a:spcAft>
        <a:defRPr sz="2400">
          <a:solidFill>
            <a:srgbClr val="56C7FF"/>
          </a:solidFill>
          <a:latin typeface="Retina Black" panose="020B0604040502020304" pitchFamily="34" charset="77"/>
          <a:ea typeface="Retina Black" panose="020B0604040502020304" pitchFamily="34" charset="77"/>
          <a:cs typeface="Retina Black" panose="020B0604040502020304" pitchFamily="34" charset="77"/>
          <a:sym typeface="Retina Black" panose="020B0604040502020304" pitchFamily="34" charset="77"/>
        </a:defRPr>
      </a:lvl9pPr>
    </p:titleStyle>
    <p:bodyStyle>
      <a:lvl1pPr algn="l" rtl="0" eaLnBrk="0" fontAlgn="base" hangingPunct="0">
        <a:lnSpc>
          <a:spcPct val="140000"/>
        </a:lnSpc>
        <a:spcBef>
          <a:spcPts val="2000"/>
        </a:spcBef>
        <a:spcAft>
          <a:spcPct val="0"/>
        </a:spcAft>
        <a:defRPr sz="30000" kern="1200">
          <a:solidFill>
            <a:srgbClr val="56C7FF"/>
          </a:solidFill>
          <a:latin typeface="+mn-lt"/>
          <a:ea typeface="+mn-ea"/>
          <a:cs typeface="+mn-cs"/>
          <a:sym typeface="Retina Black" charset="0"/>
        </a:defRPr>
      </a:lvl1pPr>
      <a:lvl2pPr algn="l" rtl="0" eaLnBrk="0" fontAlgn="base" hangingPunct="0">
        <a:lnSpc>
          <a:spcPct val="140000"/>
        </a:lnSpc>
        <a:spcBef>
          <a:spcPts val="2000"/>
        </a:spcBef>
        <a:spcAft>
          <a:spcPct val="0"/>
        </a:spcAft>
        <a:defRPr sz="30000" kern="1200">
          <a:solidFill>
            <a:srgbClr val="56C7FF"/>
          </a:solidFill>
          <a:latin typeface="+mn-lt"/>
          <a:ea typeface="+mn-ea"/>
          <a:cs typeface="+mn-cs"/>
          <a:sym typeface="Retina Black" charset="0"/>
        </a:defRPr>
      </a:lvl2pPr>
      <a:lvl3pPr algn="l" rtl="0" eaLnBrk="0" fontAlgn="base" hangingPunct="0">
        <a:lnSpc>
          <a:spcPct val="140000"/>
        </a:lnSpc>
        <a:spcBef>
          <a:spcPts val="2000"/>
        </a:spcBef>
        <a:spcAft>
          <a:spcPct val="0"/>
        </a:spcAft>
        <a:defRPr sz="30000" kern="1200">
          <a:solidFill>
            <a:srgbClr val="56C7FF"/>
          </a:solidFill>
          <a:latin typeface="+mn-lt"/>
          <a:ea typeface="+mn-ea"/>
          <a:cs typeface="+mn-cs"/>
          <a:sym typeface="Retina Black" charset="0"/>
        </a:defRPr>
      </a:lvl3pPr>
      <a:lvl4pPr algn="l" rtl="0" eaLnBrk="0" fontAlgn="base" hangingPunct="0">
        <a:lnSpc>
          <a:spcPct val="140000"/>
        </a:lnSpc>
        <a:spcBef>
          <a:spcPts val="2000"/>
        </a:spcBef>
        <a:spcAft>
          <a:spcPct val="0"/>
        </a:spcAft>
        <a:defRPr sz="30000" kern="1200">
          <a:solidFill>
            <a:srgbClr val="56C7FF"/>
          </a:solidFill>
          <a:latin typeface="+mn-lt"/>
          <a:ea typeface="+mn-ea"/>
          <a:cs typeface="+mn-cs"/>
          <a:sym typeface="Retina Black" charset="0"/>
        </a:defRPr>
      </a:lvl4pPr>
      <a:lvl5pPr algn="l" rtl="0" eaLnBrk="0" fontAlgn="base" hangingPunct="0">
        <a:lnSpc>
          <a:spcPct val="140000"/>
        </a:lnSpc>
        <a:spcBef>
          <a:spcPts val="2000"/>
        </a:spcBef>
        <a:spcAft>
          <a:spcPct val="0"/>
        </a:spcAft>
        <a:defRPr sz="30000" kern="1200">
          <a:solidFill>
            <a:srgbClr val="56C7FF"/>
          </a:solidFill>
          <a:latin typeface="+mn-lt"/>
          <a:ea typeface="+mn-ea"/>
          <a:cs typeface="+mn-cs"/>
          <a:sym typeface="Retina Blac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communitytoolkit/developer-tools/focustracker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windows-toolkit/WindowsCommunityToolki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json2csharp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i.dailymotion.com/video/x5mscur/related?fields=channel.name,id,thumbnail_url,title" TargetMode="External"/><Relationship Id="rId4" Type="http://schemas.openxmlformats.org/officeDocument/2006/relationships/hyperlink" Target="https://api.dailymotion.com/videos?fields=channel.name,id,thumbnail_url,title,&amp;sort=trending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427038" y="2895600"/>
            <a:ext cx="23536275" cy="982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sz="12500" dirty="0"/>
              <a:t> </a:t>
            </a:r>
            <a:r>
              <a:rPr lang="en-US" sz="12500" b="1" dirty="0"/>
              <a:t>Building one UWP app for Xbox and Windows XAML/C#, 20 minutes chrono to build </a:t>
            </a:r>
            <a:r>
              <a:rPr lang="en-US" sz="12500" b="1" dirty="0" err="1"/>
              <a:t>dailymotion</a:t>
            </a:r>
            <a:r>
              <a:rPr lang="en-US" sz="12500" b="1" dirty="0"/>
              <a:t> (light)! </a:t>
            </a:r>
            <a:endParaRPr lang="en-US" altLang="en-US" sz="121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1</a:t>
            </a:fld>
            <a:endParaRPr lang="en-US" altLang="en-US" sz="140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5768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94ED4E78-8011-4BE5-99F5-842C4B84D8D3}"/>
              </a:ext>
            </a:extLst>
          </p:cNvPr>
          <p:cNvSpPr>
            <a:spLocks/>
          </p:cNvSpPr>
          <p:nvPr/>
        </p:nvSpPr>
        <p:spPr bwMode="auto">
          <a:xfrm>
            <a:off x="1524000" y="2352675"/>
            <a:ext cx="9906000" cy="35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8100"/>
              </a:lnSpc>
            </a:pPr>
            <a:r>
              <a:rPr lang="en-US" altLang="en-US" sz="8000" dirty="0">
                <a:solidFill>
                  <a:srgbClr val="222222"/>
                </a:solidFill>
              </a:rPr>
              <a:t>New architecture first results</a:t>
            </a:r>
          </a:p>
        </p:txBody>
      </p:sp>
      <p:sp>
        <p:nvSpPr>
          <p:cNvPr id="16386" name="Text Box 3">
            <a:extLst>
              <a:ext uri="{FF2B5EF4-FFF2-40B4-BE49-F238E27FC236}">
                <a16:creationId xmlns:a16="http://schemas.microsoft.com/office/drawing/2014/main" id="{6D5D9D15-8968-4D9C-8DB1-38A099133D52}"/>
              </a:ext>
            </a:extLst>
          </p:cNvPr>
          <p:cNvSpPr txBox="1">
            <a:spLocks/>
          </p:cNvSpPr>
          <p:nvPr/>
        </p:nvSpPr>
        <p:spPr bwMode="auto">
          <a:xfrm>
            <a:off x="1524000" y="8166100"/>
            <a:ext cx="5732463" cy="327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en-US" altLang="en-US" sz="350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Thanks to this architecture we managed to </a:t>
            </a:r>
            <a:r>
              <a:rPr lang="en-US" altLang="en-US" sz="3500" b="1">
                <a:solidFill>
                  <a:srgbClr val="4CC0FF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homogenize our worldwide experience </a:t>
            </a:r>
            <a:r>
              <a:rPr lang="en-US" altLang="en-US" sz="350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and improve our performances everywhere. </a:t>
            </a:r>
          </a:p>
        </p:txBody>
      </p:sp>
      <p:grpSp>
        <p:nvGrpSpPr>
          <p:cNvPr id="16387" name="Groupe 1">
            <a:extLst>
              <a:ext uri="{FF2B5EF4-FFF2-40B4-BE49-F238E27FC236}">
                <a16:creationId xmlns:a16="http://schemas.microsoft.com/office/drawing/2014/main" id="{1CFE415E-D0C0-416F-8062-22DEC9B84AB2}"/>
              </a:ext>
            </a:extLst>
          </p:cNvPr>
          <p:cNvGrpSpPr>
            <a:grpSpLocks/>
          </p:cNvGrpSpPr>
          <p:nvPr/>
        </p:nvGrpSpPr>
        <p:grpSpPr bwMode="auto">
          <a:xfrm>
            <a:off x="7999413" y="4097338"/>
            <a:ext cx="15882937" cy="7546975"/>
            <a:chOff x="7758112" y="3533038"/>
            <a:chExt cx="16625888" cy="7900987"/>
          </a:xfrm>
        </p:grpSpPr>
        <p:pic>
          <p:nvPicPr>
            <p:cNvPr id="16393" name="Picture 1" descr="pasted-image.pdf">
              <a:extLst>
                <a:ext uri="{FF2B5EF4-FFF2-40B4-BE49-F238E27FC236}">
                  <a16:creationId xmlns:a16="http://schemas.microsoft.com/office/drawing/2014/main" id="{6F2D1A5C-FCB9-4EED-A050-7B66B376F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112" y="3533038"/>
              <a:ext cx="16625888" cy="7900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2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394" name="Rectangle 4">
              <a:extLst>
                <a:ext uri="{FF2B5EF4-FFF2-40B4-BE49-F238E27FC236}">
                  <a16:creationId xmlns:a16="http://schemas.microsoft.com/office/drawing/2014/main" id="{7D7BB015-D3E6-45F5-BE57-BBB7158E0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5363425"/>
              <a:ext cx="4725987" cy="142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eaLnBrk="1">
                <a:lnSpc>
                  <a:spcPts val="6000"/>
                </a:lnSpc>
              </a:pPr>
              <a:r>
                <a:rPr lang="en-US" altLang="en-US" sz="8000">
                  <a:solidFill>
                    <a:srgbClr val="222222"/>
                  </a:solidFill>
                </a:rPr>
                <a:t>350 ms</a:t>
              </a:r>
            </a:p>
            <a:p>
              <a:pPr eaLnBrk="1">
                <a:lnSpc>
                  <a:spcPts val="6000"/>
                </a:lnSpc>
              </a:pPr>
              <a:r>
                <a:rPr lang="en-US" altLang="en-US" sz="6000">
                  <a:solidFill>
                    <a:srgbClr val="222222"/>
                  </a:solidFill>
                </a:rPr>
                <a:t>vs 550 ms  </a:t>
              </a:r>
            </a:p>
          </p:txBody>
        </p:sp>
        <p:sp>
          <p:nvSpPr>
            <p:cNvPr id="16395" name="Rectangle 7">
              <a:extLst>
                <a:ext uri="{FF2B5EF4-FFF2-40B4-BE49-F238E27FC236}">
                  <a16:creationId xmlns:a16="http://schemas.microsoft.com/office/drawing/2014/main" id="{6E69CFEA-2E85-476B-A601-2B31DB469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912" y="4423625"/>
              <a:ext cx="4724400" cy="142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eaLnBrk="1">
                <a:lnSpc>
                  <a:spcPts val="6000"/>
                </a:lnSpc>
              </a:pPr>
              <a:r>
                <a:rPr lang="en-US" altLang="en-US" sz="8000">
                  <a:solidFill>
                    <a:srgbClr val="222222"/>
                  </a:solidFill>
                </a:rPr>
                <a:t>350 ms</a:t>
              </a:r>
            </a:p>
            <a:p>
              <a:pPr eaLnBrk="1">
                <a:lnSpc>
                  <a:spcPts val="6000"/>
                </a:lnSpc>
              </a:pPr>
              <a:r>
                <a:rPr lang="en-US" altLang="en-US" sz="6000">
                  <a:solidFill>
                    <a:srgbClr val="222222"/>
                  </a:solidFill>
                </a:rPr>
                <a:t>vs 400 ms</a:t>
              </a:r>
            </a:p>
          </p:txBody>
        </p:sp>
        <p:sp>
          <p:nvSpPr>
            <p:cNvPr id="16396" name="Rectangle 8">
              <a:extLst>
                <a:ext uri="{FF2B5EF4-FFF2-40B4-BE49-F238E27FC236}">
                  <a16:creationId xmlns:a16="http://schemas.microsoft.com/office/drawing/2014/main" id="{C6B7DAB1-EE1B-46F4-99A2-D7AB93FBB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0312" y="5363425"/>
              <a:ext cx="4725988" cy="142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 defTabSz="820738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eaLnBrk="1">
                <a:lnSpc>
                  <a:spcPts val="8100"/>
                </a:lnSpc>
              </a:pPr>
              <a:r>
                <a:rPr lang="en-US" altLang="en-US" sz="8000">
                  <a:solidFill>
                    <a:srgbClr val="222222"/>
                  </a:solidFill>
                </a:rPr>
                <a:t>400 ms</a:t>
              </a:r>
            </a:p>
            <a:p>
              <a:pPr eaLnBrk="1">
                <a:lnSpc>
                  <a:spcPts val="6000"/>
                </a:lnSpc>
              </a:pPr>
              <a:r>
                <a:rPr lang="en-US" altLang="en-US" sz="6000">
                  <a:solidFill>
                    <a:srgbClr val="222222"/>
                  </a:solidFill>
                </a:rPr>
                <a:t>vs 650 ms</a:t>
              </a:r>
            </a:p>
          </p:txBody>
        </p:sp>
      </p:grpSp>
      <p:sp>
        <p:nvSpPr>
          <p:cNvPr id="16388" name="Line 10">
            <a:extLst>
              <a:ext uri="{FF2B5EF4-FFF2-40B4-BE49-F238E27FC236}">
                <a16:creationId xmlns:a16="http://schemas.microsoft.com/office/drawing/2014/main" id="{DF4D387D-88A2-4099-A802-D67C8A7AC7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850900"/>
            <a:ext cx="21334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947" name="Text Box 11">
            <a:extLst>
              <a:ext uri="{FF2B5EF4-FFF2-40B4-BE49-F238E27FC236}">
                <a16:creationId xmlns:a16="http://schemas.microsoft.com/office/drawing/2014/main" id="{8F200A4E-5DC9-C447-A9F7-8F69B7C9F575}"/>
              </a:ext>
            </a:extLst>
          </p:cNvPr>
          <p:cNvSpPr txBox="1">
            <a:spLocks/>
          </p:cNvSpPr>
          <p:nvPr/>
        </p:nvSpPr>
        <p:spPr bwMode="auto">
          <a:xfrm>
            <a:off x="1522413" y="1365250"/>
            <a:ext cx="41052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OUR INFRASTRUCTURE</a:t>
            </a:r>
          </a:p>
        </p:txBody>
      </p:sp>
      <p:sp>
        <p:nvSpPr>
          <p:cNvPr id="16390" name="Line 12">
            <a:extLst>
              <a:ext uri="{FF2B5EF4-FFF2-40B4-BE49-F238E27FC236}">
                <a16:creationId xmlns:a16="http://schemas.microsoft.com/office/drawing/2014/main" id="{33EDAF25-D94A-4EDC-975B-391950C68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391" name="Line 13">
            <a:extLst>
              <a:ext uri="{FF2B5EF4-FFF2-40B4-BE49-F238E27FC236}">
                <a16:creationId xmlns:a16="http://schemas.microsoft.com/office/drawing/2014/main" id="{F2B62BEC-5ECC-4BA6-A065-98A39600B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392" name="Text Box 14">
            <a:extLst>
              <a:ext uri="{FF2B5EF4-FFF2-40B4-BE49-F238E27FC236}">
                <a16:creationId xmlns:a16="http://schemas.microsoft.com/office/drawing/2014/main" id="{8B25835D-7015-4979-AEFA-C9E9BC79FDC7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6107A49D-664B-4EA5-A321-965A220F7E5C}" type="slidenum">
              <a:rPr lang="en-US" altLang="en-US" sz="1400">
                <a:solidFill>
                  <a:srgbClr val="929292"/>
                </a:solidFill>
              </a:rPr>
              <a:pPr algn="ctr" eaLnBrk="1"/>
              <a:t>10</a:t>
            </a:fld>
            <a:endParaRPr lang="en-US" altLang="en-US" sz="14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id="{2A07AA53-A205-4AB8-B1C9-A3140E138880}"/>
              </a:ext>
            </a:extLst>
          </p:cNvPr>
          <p:cNvSpPr txBox="1">
            <a:spLocks/>
          </p:cNvSpPr>
          <p:nvPr/>
        </p:nvSpPr>
        <p:spPr bwMode="auto">
          <a:xfrm>
            <a:off x="2032000" y="5965825"/>
            <a:ext cx="726440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</a:pPr>
            <a:r>
              <a:rPr lang="en-US" altLang="en-US" sz="4500">
                <a:solidFill>
                  <a:srgbClr val="56C7FF"/>
                </a:solidFill>
              </a:rPr>
              <a:t>GraphQL ecosystem</a:t>
            </a:r>
          </a:p>
        </p:txBody>
      </p:sp>
      <p:sp>
        <p:nvSpPr>
          <p:cNvPr id="17410" name="Text Box 6">
            <a:extLst>
              <a:ext uri="{FF2B5EF4-FFF2-40B4-BE49-F238E27FC236}">
                <a16:creationId xmlns:a16="http://schemas.microsoft.com/office/drawing/2014/main" id="{7DD242F3-77B2-481B-81A0-9F43A73A3633}"/>
              </a:ext>
            </a:extLst>
          </p:cNvPr>
          <p:cNvSpPr txBox="1">
            <a:spLocks/>
          </p:cNvSpPr>
          <p:nvPr/>
        </p:nvSpPr>
        <p:spPr bwMode="auto">
          <a:xfrm>
            <a:off x="2032000" y="6959600"/>
            <a:ext cx="5969000" cy="260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fr-FR" altLang="fr-FR" sz="3500">
                <a:latin typeface="Retina" panose="020B0604040502020304" charset="0"/>
              </a:rPr>
              <a:t>We are now able to integrate the best technologies and solutions available on the market.</a:t>
            </a:r>
            <a:endParaRPr lang="en-US" altLang="en-US" sz="350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C36265C-C5F9-42D1-B6ED-A98D7A5CFD82}"/>
              </a:ext>
            </a:extLst>
          </p:cNvPr>
          <p:cNvSpPr>
            <a:spLocks/>
          </p:cNvSpPr>
          <p:nvPr/>
        </p:nvSpPr>
        <p:spPr bwMode="auto">
          <a:xfrm>
            <a:off x="2032000" y="2225675"/>
            <a:ext cx="15494000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8100"/>
              </a:lnSpc>
            </a:pPr>
            <a:r>
              <a:rPr lang="en-US" altLang="en-US" sz="8000">
                <a:solidFill>
                  <a:srgbClr val="222222"/>
                </a:solidFill>
              </a:rPr>
              <a:t>100% API centric</a:t>
            </a:r>
          </a:p>
        </p:txBody>
      </p:sp>
      <p:sp>
        <p:nvSpPr>
          <p:cNvPr id="129032" name="Text Box 8">
            <a:extLst>
              <a:ext uri="{FF2B5EF4-FFF2-40B4-BE49-F238E27FC236}">
                <a16:creationId xmlns:a16="http://schemas.microsoft.com/office/drawing/2014/main" id="{8161BFD9-F0D6-0548-B268-EDE647283AEA}"/>
              </a:ext>
            </a:extLst>
          </p:cNvPr>
          <p:cNvSpPr txBox="1">
            <a:spLocks/>
          </p:cNvSpPr>
          <p:nvPr/>
        </p:nvSpPr>
        <p:spPr bwMode="auto">
          <a:xfrm>
            <a:off x="2032000" y="1365250"/>
            <a:ext cx="41052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OUR INFRASTRUCTURE</a:t>
            </a:r>
          </a:p>
        </p:txBody>
      </p:sp>
      <p:sp>
        <p:nvSpPr>
          <p:cNvPr id="17413" name="Line 9">
            <a:extLst>
              <a:ext uri="{FF2B5EF4-FFF2-40B4-BE49-F238E27FC236}">
                <a16:creationId xmlns:a16="http://schemas.microsoft.com/office/drawing/2014/main" id="{4340C2C2-4726-4BBB-9039-AACDAE3C5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414" name="Line 10">
            <a:extLst>
              <a:ext uri="{FF2B5EF4-FFF2-40B4-BE49-F238E27FC236}">
                <a16:creationId xmlns:a16="http://schemas.microsoft.com/office/drawing/2014/main" id="{1B22E48A-AAEB-42E2-B7DB-29A29EF7B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2032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415" name="Line 11">
            <a:extLst>
              <a:ext uri="{FF2B5EF4-FFF2-40B4-BE49-F238E27FC236}">
                <a16:creationId xmlns:a16="http://schemas.microsoft.com/office/drawing/2014/main" id="{93FD8A31-EB9D-4468-A7EF-7743B0311B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3588" y="568325"/>
            <a:ext cx="2033587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416" name="Text Box 12">
            <a:extLst>
              <a:ext uri="{FF2B5EF4-FFF2-40B4-BE49-F238E27FC236}">
                <a16:creationId xmlns:a16="http://schemas.microsoft.com/office/drawing/2014/main" id="{293A1C3D-ACD8-46B5-A285-91BDA1C52C2B}"/>
              </a:ext>
            </a:extLst>
          </p:cNvPr>
          <p:cNvSpPr txBox="1">
            <a:spLocks/>
          </p:cNvSpPr>
          <p:nvPr/>
        </p:nvSpPr>
        <p:spPr bwMode="auto">
          <a:xfrm>
            <a:off x="23525163" y="13081000"/>
            <a:ext cx="3444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8B85B961-0FA3-44A9-86AE-0FABC430EC2F}" type="slidenum">
              <a:rPr lang="en-US" altLang="en-US" sz="1400">
                <a:solidFill>
                  <a:srgbClr val="929292"/>
                </a:solidFill>
              </a:rPr>
              <a:pPr algn="ctr" eaLnBrk="1"/>
              <a:t>11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17417" name="Image 5">
            <a:extLst>
              <a:ext uri="{FF2B5EF4-FFF2-40B4-BE49-F238E27FC236}">
                <a16:creationId xmlns:a16="http://schemas.microsoft.com/office/drawing/2014/main" id="{0F70B8C2-7414-4AA8-9D53-8215454F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75" y="1976438"/>
            <a:ext cx="13488988" cy="1101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B4FCF283-FDD5-4331-BD9D-D416F08872C4}"/>
              </a:ext>
            </a:extLst>
          </p:cNvPr>
          <p:cNvSpPr>
            <a:spLocks/>
          </p:cNvSpPr>
          <p:nvPr/>
        </p:nvSpPr>
        <p:spPr bwMode="auto">
          <a:xfrm>
            <a:off x="2540000" y="2225675"/>
            <a:ext cx="523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eaLnBrk="1">
              <a:spcBef>
                <a:spcPts val="2000"/>
              </a:spcBef>
            </a:pPr>
            <a:r>
              <a:rPr lang="en-US" altLang="en-US" sz="8000"/>
              <a:t>Public REST API</a:t>
            </a:r>
          </a:p>
        </p:txBody>
      </p:sp>
      <p:sp>
        <p:nvSpPr>
          <p:cNvPr id="30722" name="Text Box 2">
            <a:extLst>
              <a:ext uri="{FF2B5EF4-FFF2-40B4-BE49-F238E27FC236}">
                <a16:creationId xmlns:a16="http://schemas.microsoft.com/office/drawing/2014/main" id="{D7E80830-AC8F-452F-994E-84FA84A55A08}"/>
              </a:ext>
            </a:extLst>
          </p:cNvPr>
          <p:cNvSpPr txBox="1">
            <a:spLocks/>
          </p:cNvSpPr>
          <p:nvPr/>
        </p:nvSpPr>
        <p:spPr bwMode="auto">
          <a:xfrm>
            <a:off x="10160000" y="3848100"/>
            <a:ext cx="4318000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en-US" altLang="en-US" sz="3500" b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Data API</a:t>
            </a:r>
          </a:p>
          <a:p>
            <a:pPr eaLnBrk="1">
              <a:spcBef>
                <a:spcPts val="1000"/>
              </a:spcBef>
            </a:pPr>
            <a:r>
              <a:rPr lang="fr-FR" altLang="fr-FR" sz="2800">
                <a:latin typeface="Retina" panose="020B0604040502020304" charset="0"/>
              </a:rPr>
              <a:t>Our REST API ecosystem allows developers to consume video data for free.</a:t>
            </a:r>
            <a:endParaRPr lang="en-US" altLang="en-US" sz="280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135171" name="Text Box 5">
            <a:extLst>
              <a:ext uri="{FF2B5EF4-FFF2-40B4-BE49-F238E27FC236}">
                <a16:creationId xmlns:a16="http://schemas.microsoft.com/office/drawing/2014/main" id="{9E3DA537-9F0D-CD49-B57B-AAD25122CC27}"/>
              </a:ext>
            </a:extLst>
          </p:cNvPr>
          <p:cNvSpPr txBox="1">
            <a:spLocks/>
          </p:cNvSpPr>
          <p:nvPr/>
        </p:nvSpPr>
        <p:spPr bwMode="auto">
          <a:xfrm>
            <a:off x="2540000" y="5930900"/>
            <a:ext cx="5080000" cy="527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  <a:defRPr/>
            </a:pP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Our API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enable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developers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to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access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both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data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regarding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videos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,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users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,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comments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and to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interact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with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the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video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player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. </a:t>
            </a:r>
            <a:r>
              <a:rPr lang="fr-FR" altLang="fr-FR" sz="3500" b="1" dirty="0">
                <a:solidFill>
                  <a:srgbClr val="56C7FF"/>
                </a:solidFill>
                <a:latin typeface="Retina" panose="020B0604040502020304" pitchFamily="34" charset="77"/>
              </a:rPr>
              <a:t>API calls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covers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virtually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all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facets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of dailymotion. </a:t>
            </a:r>
            <a:endParaRPr lang="en-US" altLang="en-US" sz="3500" dirty="0">
              <a:solidFill>
                <a:schemeClr val="tx2">
                  <a:lumMod val="10000"/>
                </a:schemeClr>
              </a:solidFill>
              <a:latin typeface="Retina" panose="020B0604040502020304" pitchFamily="34" charset="77"/>
              <a:ea typeface="Retina" panose="020B0604040502020304" pitchFamily="34" charset="77"/>
              <a:cs typeface="Retina" panose="020B0604040502020304" pitchFamily="34" charset="77"/>
              <a:sym typeface="Retina" panose="020B0604040502020304" pitchFamily="34" charset="77"/>
            </a:endParaRPr>
          </a:p>
        </p:txBody>
      </p:sp>
      <p:sp>
        <p:nvSpPr>
          <p:cNvPr id="30724" name="Text Box 6">
            <a:extLst>
              <a:ext uri="{FF2B5EF4-FFF2-40B4-BE49-F238E27FC236}">
                <a16:creationId xmlns:a16="http://schemas.microsoft.com/office/drawing/2014/main" id="{43C3BCEE-839A-4934-B8CC-F25FB0065FC9}"/>
              </a:ext>
            </a:extLst>
          </p:cNvPr>
          <p:cNvSpPr txBox="1">
            <a:spLocks/>
          </p:cNvSpPr>
          <p:nvPr/>
        </p:nvSpPr>
        <p:spPr bwMode="auto">
          <a:xfrm>
            <a:off x="16510000" y="3848100"/>
            <a:ext cx="4292600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en-US" altLang="en-US" sz="3500" b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Player API</a:t>
            </a:r>
          </a:p>
          <a:p>
            <a:pPr eaLnBrk="1">
              <a:spcBef>
                <a:spcPts val="1000"/>
              </a:spcBef>
            </a:pPr>
            <a:r>
              <a:rPr lang="fr-FR" altLang="fr-FR" sz="2800">
                <a:latin typeface="Retina" panose="020B0604040502020304" charset="0"/>
              </a:rPr>
              <a:t>Developers can embed dailymotion's videos in their website or application using our customizable player.</a:t>
            </a:r>
            <a:endParaRPr lang="en-US" altLang="en-US" sz="280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30725" name="Text Box 7">
            <a:extLst>
              <a:ext uri="{FF2B5EF4-FFF2-40B4-BE49-F238E27FC236}">
                <a16:creationId xmlns:a16="http://schemas.microsoft.com/office/drawing/2014/main" id="{9B3DED0A-B846-404D-929A-15C391B0A1D9}"/>
              </a:ext>
            </a:extLst>
          </p:cNvPr>
          <p:cNvSpPr txBox="1">
            <a:spLocks/>
          </p:cNvSpPr>
          <p:nvPr/>
        </p:nvSpPr>
        <p:spPr bwMode="auto">
          <a:xfrm>
            <a:off x="10160000" y="9264650"/>
            <a:ext cx="4318000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en-US" altLang="en-US" sz="3500" b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API Explorer</a:t>
            </a:r>
          </a:p>
          <a:p>
            <a:pPr eaLnBrk="1">
              <a:spcBef>
                <a:spcPts val="1000"/>
              </a:spcBef>
            </a:pPr>
            <a:r>
              <a:rPr lang="fr-FR" altLang="fr-FR" sz="2800">
                <a:latin typeface="Retina" panose="020B0604040502020304" charset="0"/>
              </a:rPr>
              <a:t>It is possible to explore and test every API call with a simple interface and start sending requests.</a:t>
            </a:r>
            <a:endParaRPr lang="en-US" altLang="en-US" sz="280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30726" name="Text Box 9">
            <a:extLst>
              <a:ext uri="{FF2B5EF4-FFF2-40B4-BE49-F238E27FC236}">
                <a16:creationId xmlns:a16="http://schemas.microsoft.com/office/drawing/2014/main" id="{F6642A53-6248-4B2F-9D01-22DCC393A15D}"/>
              </a:ext>
            </a:extLst>
          </p:cNvPr>
          <p:cNvSpPr txBox="1">
            <a:spLocks/>
          </p:cNvSpPr>
          <p:nvPr/>
        </p:nvSpPr>
        <p:spPr bwMode="auto">
          <a:xfrm>
            <a:off x="16510000" y="9264650"/>
            <a:ext cx="4292600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en-US" altLang="en-US" sz="3500" b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Video upload</a:t>
            </a:r>
          </a:p>
          <a:p>
            <a:pPr eaLnBrk="1">
              <a:spcBef>
                <a:spcPts val="1000"/>
              </a:spcBef>
            </a:pPr>
            <a:r>
              <a:rPr lang="fr-FR" altLang="fr-FR" sz="2800">
                <a:latin typeface="Retina" panose="020B0604040502020304" charset="0"/>
              </a:rPr>
              <a:t>Developers can upload videos on their dailymotion's account(s) programmatically using our API.</a:t>
            </a:r>
            <a:endParaRPr lang="en-US" altLang="en-US" sz="280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30727" name="Line 11">
            <a:extLst>
              <a:ext uri="{FF2B5EF4-FFF2-40B4-BE49-F238E27FC236}">
                <a16:creationId xmlns:a16="http://schemas.microsoft.com/office/drawing/2014/main" id="{30EAA77C-4D6F-4219-B1C2-F5A413276F9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728" name="Line 12">
            <a:extLst>
              <a:ext uri="{FF2B5EF4-FFF2-40B4-BE49-F238E27FC236}">
                <a16:creationId xmlns:a16="http://schemas.microsoft.com/office/drawing/2014/main" id="{21BE0ED5-596D-4930-9434-3DCCE60B3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9553238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729" name="Line 13">
            <a:extLst>
              <a:ext uri="{FF2B5EF4-FFF2-40B4-BE49-F238E27FC236}">
                <a16:creationId xmlns:a16="http://schemas.microsoft.com/office/drawing/2014/main" id="{9478FF3F-CB04-4BB6-A758-2E3009A025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0" y="571500"/>
            <a:ext cx="2286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754" name="Text Box 14">
            <a:extLst>
              <a:ext uri="{FF2B5EF4-FFF2-40B4-BE49-F238E27FC236}">
                <a16:creationId xmlns:a16="http://schemas.microsoft.com/office/drawing/2014/main" id="{03710B6D-7614-1943-86DC-99127269C3CB}"/>
              </a:ext>
            </a:extLst>
          </p:cNvPr>
          <p:cNvSpPr txBox="1">
            <a:spLocks/>
          </p:cNvSpPr>
          <p:nvPr/>
        </p:nvSpPr>
        <p:spPr bwMode="auto">
          <a:xfrm>
            <a:off x="2540000" y="1365250"/>
            <a:ext cx="63484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EVANGELISATION</a:t>
            </a:r>
          </a:p>
        </p:txBody>
      </p:sp>
      <p:sp>
        <p:nvSpPr>
          <p:cNvPr id="30731" name="Line 15">
            <a:extLst>
              <a:ext uri="{FF2B5EF4-FFF2-40B4-BE49-F238E27FC236}">
                <a16:creationId xmlns:a16="http://schemas.microsoft.com/office/drawing/2014/main" id="{2EFE6C75-B138-4563-8F30-EE9AF9F50DD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732" name="Text Box 16">
            <a:extLst>
              <a:ext uri="{FF2B5EF4-FFF2-40B4-BE49-F238E27FC236}">
                <a16:creationId xmlns:a16="http://schemas.microsoft.com/office/drawing/2014/main" id="{FA42654C-3598-4A3A-AE30-CF23C3040540}"/>
              </a:ext>
            </a:extLst>
          </p:cNvPr>
          <p:cNvSpPr txBox="1">
            <a:spLocks/>
          </p:cNvSpPr>
          <p:nvPr/>
        </p:nvSpPr>
        <p:spPr bwMode="auto">
          <a:xfrm>
            <a:off x="23514050" y="13081000"/>
            <a:ext cx="366713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algn="ctr" eaLnBrk="1"/>
            <a:fld id="{D884725B-69C6-4916-9DE7-F820BAB12E3E}" type="slidenum">
              <a:rPr lang="en-US" altLang="en-US" sz="1400">
                <a:solidFill>
                  <a:srgbClr val="929292"/>
                </a:solidFill>
              </a:rPr>
              <a:pPr algn="ctr" eaLnBrk="1"/>
              <a:t>12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30733" name="Picture 23">
            <a:extLst>
              <a:ext uri="{FF2B5EF4-FFF2-40B4-BE49-F238E27FC236}">
                <a16:creationId xmlns:a16="http://schemas.microsoft.com/office/drawing/2014/main" id="{A004D4A1-0FF0-495C-A6FA-182989B9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0" y="2784475"/>
            <a:ext cx="963613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4" name="Picture 25">
            <a:extLst>
              <a:ext uri="{FF2B5EF4-FFF2-40B4-BE49-F238E27FC236}">
                <a16:creationId xmlns:a16="http://schemas.microsoft.com/office/drawing/2014/main" id="{A981B548-D527-49BE-ADBB-3938EB3D0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895600"/>
            <a:ext cx="979488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5" name="Picture 12">
            <a:extLst>
              <a:ext uri="{FF2B5EF4-FFF2-40B4-BE49-F238E27FC236}">
                <a16:creationId xmlns:a16="http://schemas.microsoft.com/office/drawing/2014/main" id="{A35AACE3-29F5-49BA-A8FD-3CCE2CB0D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488" y="8153400"/>
            <a:ext cx="9112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6" name="Picture 20">
            <a:extLst>
              <a:ext uri="{FF2B5EF4-FFF2-40B4-BE49-F238E27FC236}">
                <a16:creationId xmlns:a16="http://schemas.microsoft.com/office/drawing/2014/main" id="{3BA74D0B-1E5D-49A7-9E82-CF803897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0" y="8153400"/>
            <a:ext cx="6826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A756FBE0-D9DD-42D8-9946-E0F32203B0A7}"/>
              </a:ext>
            </a:extLst>
          </p:cNvPr>
          <p:cNvSpPr txBox="1">
            <a:spLocks/>
          </p:cNvSpPr>
          <p:nvPr/>
        </p:nvSpPr>
        <p:spPr bwMode="auto">
          <a:xfrm>
            <a:off x="2543175" y="6935788"/>
            <a:ext cx="8791575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ct val="140000"/>
              </a:lnSpc>
              <a:spcBef>
                <a:spcPts val="2000"/>
              </a:spcBef>
            </a:pPr>
            <a:r>
              <a:rPr lang="en-US" altLang="en-US" sz="25000">
                <a:solidFill>
                  <a:srgbClr val="56C7FF"/>
                </a:solidFill>
                <a:latin typeface="Retina Medium" charset="0"/>
                <a:ea typeface="Retina Medium" charset="0"/>
                <a:cs typeface="Retina Medium" charset="0"/>
                <a:sym typeface="Retina Medium" charset="0"/>
              </a:rPr>
              <a:t>400m</a:t>
            </a:r>
          </a:p>
        </p:txBody>
      </p:sp>
      <p:sp>
        <p:nvSpPr>
          <p:cNvPr id="18434" name="Text Box 2">
            <a:extLst>
              <a:ext uri="{FF2B5EF4-FFF2-40B4-BE49-F238E27FC236}">
                <a16:creationId xmlns:a16="http://schemas.microsoft.com/office/drawing/2014/main" id="{F9178754-CA9E-488D-B41C-E8BA9C359793}"/>
              </a:ext>
            </a:extLst>
          </p:cNvPr>
          <p:cNvSpPr txBox="1">
            <a:spLocks/>
          </p:cNvSpPr>
          <p:nvPr/>
        </p:nvSpPr>
        <p:spPr bwMode="auto">
          <a:xfrm>
            <a:off x="12333288" y="2751138"/>
            <a:ext cx="6956425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ct val="140000"/>
              </a:lnSpc>
              <a:spcBef>
                <a:spcPts val="2000"/>
              </a:spcBef>
            </a:pPr>
            <a:r>
              <a:rPr lang="en-US" altLang="en-US" sz="25000">
                <a:solidFill>
                  <a:srgbClr val="56C7FF"/>
                </a:solidFill>
                <a:latin typeface="Retina Medium" charset="0"/>
                <a:ea typeface="Retina Medium" charset="0"/>
                <a:cs typeface="Retina Medium" charset="0"/>
                <a:sym typeface="Retina Medium" charset="0"/>
              </a:rPr>
              <a:t>150k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E6E119A7-CDD6-4FF2-B106-D83564928704}"/>
              </a:ext>
            </a:extLst>
          </p:cNvPr>
          <p:cNvSpPr txBox="1">
            <a:spLocks/>
          </p:cNvSpPr>
          <p:nvPr/>
        </p:nvSpPr>
        <p:spPr bwMode="auto">
          <a:xfrm>
            <a:off x="2536825" y="2794000"/>
            <a:ext cx="9810750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ct val="140000"/>
              </a:lnSpc>
              <a:spcBef>
                <a:spcPts val="2000"/>
              </a:spcBef>
            </a:pPr>
            <a:r>
              <a:rPr lang="en-US" altLang="en-US" sz="25000">
                <a:solidFill>
                  <a:srgbClr val="56C7FF"/>
                </a:solidFill>
                <a:latin typeface="Retina Medium" charset="0"/>
                <a:ea typeface="Retina Medium" charset="0"/>
                <a:cs typeface="Retina Medium" charset="0"/>
                <a:sym typeface="Retina Medium" charset="0"/>
              </a:rPr>
              <a:t>300m</a:t>
            </a: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FB7965A7-7CEB-4243-9A37-CEE45219DFE6}"/>
              </a:ext>
            </a:extLst>
          </p:cNvPr>
          <p:cNvSpPr>
            <a:spLocks/>
          </p:cNvSpPr>
          <p:nvPr/>
        </p:nvSpPr>
        <p:spPr bwMode="auto">
          <a:xfrm>
            <a:off x="13244513" y="7092950"/>
            <a:ext cx="92011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  <a:defRPr/>
            </a:pPr>
            <a:r>
              <a:rPr lang="en-US" altLang="en-US" sz="3600" dirty="0">
                <a:solidFill>
                  <a:schemeClr val="tx2">
                    <a:lumMod val="10000"/>
                  </a:schemeClr>
                </a:solidFill>
                <a:latin typeface="Retina Medium" panose="020B0604040502020304" pitchFamily="34" charset="77"/>
              </a:rPr>
              <a:t>registered API keys</a:t>
            </a:r>
          </a:p>
        </p:txBody>
      </p:sp>
      <p:sp>
        <p:nvSpPr>
          <p:cNvPr id="156677" name="Rectangle 5">
            <a:extLst>
              <a:ext uri="{FF2B5EF4-FFF2-40B4-BE49-F238E27FC236}">
                <a16:creationId xmlns:a16="http://schemas.microsoft.com/office/drawing/2014/main" id="{67FA1595-7569-484F-8E7D-EBD38C003B9B}"/>
              </a:ext>
            </a:extLst>
          </p:cNvPr>
          <p:cNvSpPr>
            <a:spLocks/>
          </p:cNvSpPr>
          <p:nvPr/>
        </p:nvSpPr>
        <p:spPr bwMode="auto">
          <a:xfrm>
            <a:off x="3240088" y="11206163"/>
            <a:ext cx="106140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  <a:defRPr/>
            </a:pPr>
            <a:r>
              <a:rPr lang="en-US" altLang="en-US" sz="3600" dirty="0">
                <a:solidFill>
                  <a:schemeClr val="tx2">
                    <a:lumMod val="10000"/>
                  </a:schemeClr>
                </a:solidFill>
                <a:latin typeface="Retina Medium" panose="020B0604040502020304" pitchFamily="34" charset="77"/>
              </a:rPr>
              <a:t>daily API requests</a:t>
            </a:r>
          </a:p>
        </p:txBody>
      </p:sp>
      <p:sp>
        <p:nvSpPr>
          <p:cNvPr id="156678" name="Text Box 6">
            <a:extLst>
              <a:ext uri="{FF2B5EF4-FFF2-40B4-BE49-F238E27FC236}">
                <a16:creationId xmlns:a16="http://schemas.microsoft.com/office/drawing/2014/main" id="{0C491639-A593-7B4E-8A82-8CF4ACA7EFA3}"/>
              </a:ext>
            </a:extLst>
          </p:cNvPr>
          <p:cNvSpPr txBox="1">
            <a:spLocks/>
          </p:cNvSpPr>
          <p:nvPr/>
        </p:nvSpPr>
        <p:spPr bwMode="auto">
          <a:xfrm>
            <a:off x="3240088" y="7010400"/>
            <a:ext cx="102997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  <a:defRPr/>
            </a:pPr>
            <a:r>
              <a:rPr lang="en-US" altLang="en-US" sz="3600" dirty="0">
                <a:solidFill>
                  <a:schemeClr val="tx2">
                    <a:lumMod val="10000"/>
                  </a:schemeClr>
                </a:solidFill>
                <a:latin typeface="Retina Medium" panose="020B0604040502020304" pitchFamily="34" charset="77"/>
              </a:rPr>
              <a:t>monthly active users</a:t>
            </a:r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0488166B-3EB0-4E51-A6D5-E9FC84F400B2}"/>
              </a:ext>
            </a:extLst>
          </p:cNvPr>
          <p:cNvSpPr txBox="1">
            <a:spLocks/>
          </p:cNvSpPr>
          <p:nvPr/>
        </p:nvSpPr>
        <p:spPr bwMode="auto">
          <a:xfrm>
            <a:off x="12347575" y="6935788"/>
            <a:ext cx="8191500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ct val="140000"/>
              </a:lnSpc>
              <a:spcBef>
                <a:spcPts val="2000"/>
              </a:spcBef>
            </a:pPr>
            <a:r>
              <a:rPr lang="en-US" altLang="en-US" sz="25000">
                <a:solidFill>
                  <a:srgbClr val="56C7FF"/>
                </a:solidFill>
                <a:latin typeface="Retina Medium" charset="0"/>
                <a:ea typeface="Retina Medium" charset="0"/>
                <a:cs typeface="Retina Medium" charset="0"/>
                <a:sym typeface="Retina Medium" charset="0"/>
              </a:rPr>
              <a:t>70ms</a:t>
            </a:r>
          </a:p>
        </p:txBody>
      </p:sp>
      <p:sp>
        <p:nvSpPr>
          <p:cNvPr id="156680" name="Rectangle 8">
            <a:extLst>
              <a:ext uri="{FF2B5EF4-FFF2-40B4-BE49-F238E27FC236}">
                <a16:creationId xmlns:a16="http://schemas.microsoft.com/office/drawing/2014/main" id="{368CFECE-8B72-6D43-8346-5A377A199EB5}"/>
              </a:ext>
            </a:extLst>
          </p:cNvPr>
          <p:cNvSpPr>
            <a:spLocks/>
          </p:cNvSpPr>
          <p:nvPr/>
        </p:nvSpPr>
        <p:spPr bwMode="auto">
          <a:xfrm>
            <a:off x="13244513" y="10591800"/>
            <a:ext cx="991711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  <a:defRPr/>
            </a:pPr>
            <a:r>
              <a:rPr lang="en-US" altLang="en-US" sz="3600" dirty="0">
                <a:solidFill>
                  <a:schemeClr val="tx2">
                    <a:lumMod val="10000"/>
                  </a:schemeClr>
                </a:solidFill>
                <a:latin typeface="Retina Medium" panose="020B0604040502020304" pitchFamily="34" charset="77"/>
              </a:rPr>
              <a:t>average response time</a:t>
            </a:r>
          </a:p>
        </p:txBody>
      </p:sp>
      <p:sp>
        <p:nvSpPr>
          <p:cNvPr id="18441" name="Line 10">
            <a:extLst>
              <a:ext uri="{FF2B5EF4-FFF2-40B4-BE49-F238E27FC236}">
                <a16:creationId xmlns:a16="http://schemas.microsoft.com/office/drawing/2014/main" id="{3722B62B-63FB-4477-9495-F6D15F8D6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8442" name="Line 11">
            <a:extLst>
              <a:ext uri="{FF2B5EF4-FFF2-40B4-BE49-F238E27FC236}">
                <a16:creationId xmlns:a16="http://schemas.microsoft.com/office/drawing/2014/main" id="{95127031-BA56-4A1E-9723-BB2A29511C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854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8443" name="Line 12">
            <a:extLst>
              <a:ext uri="{FF2B5EF4-FFF2-40B4-BE49-F238E27FC236}">
                <a16:creationId xmlns:a16="http://schemas.microsoft.com/office/drawing/2014/main" id="{C0264631-40BE-4968-9B41-3CE8D64A9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82000" y="571500"/>
            <a:ext cx="330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8444" name="Line 13">
            <a:extLst>
              <a:ext uri="{FF2B5EF4-FFF2-40B4-BE49-F238E27FC236}">
                <a16:creationId xmlns:a16="http://schemas.microsoft.com/office/drawing/2014/main" id="{A3E66038-C386-4F66-B6E6-46AD736FC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8445" name="Text Box 14">
            <a:extLst>
              <a:ext uri="{FF2B5EF4-FFF2-40B4-BE49-F238E27FC236}">
                <a16:creationId xmlns:a16="http://schemas.microsoft.com/office/drawing/2014/main" id="{BDD58229-416E-4127-ACF4-84141A322EA4}"/>
              </a:ext>
            </a:extLst>
          </p:cNvPr>
          <p:cNvSpPr txBox="1">
            <a:spLocks/>
          </p:cNvSpPr>
          <p:nvPr/>
        </p:nvSpPr>
        <p:spPr bwMode="auto">
          <a:xfrm>
            <a:off x="23523575" y="13081000"/>
            <a:ext cx="347663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572630C8-5F51-455F-91F2-E0703F00B33B}" type="slidenum">
              <a:rPr lang="en-US" altLang="en-US" sz="1400">
                <a:solidFill>
                  <a:srgbClr val="929292"/>
                </a:solidFill>
              </a:rPr>
              <a:pPr algn="ctr" eaLnBrk="1"/>
              <a:t>13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18446" name="Rectangle 7">
            <a:extLst>
              <a:ext uri="{FF2B5EF4-FFF2-40B4-BE49-F238E27FC236}">
                <a16:creationId xmlns:a16="http://schemas.microsoft.com/office/drawing/2014/main" id="{A3738E3A-D4D7-42DE-A436-5048E23C2435}"/>
              </a:ext>
            </a:extLst>
          </p:cNvPr>
          <p:cNvSpPr>
            <a:spLocks/>
          </p:cNvSpPr>
          <p:nvPr/>
        </p:nvSpPr>
        <p:spPr bwMode="auto">
          <a:xfrm>
            <a:off x="2032000" y="2225675"/>
            <a:ext cx="15494000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8100"/>
              </a:lnSpc>
            </a:pPr>
            <a:r>
              <a:rPr lang="en-US" altLang="en-US" sz="8000">
                <a:solidFill>
                  <a:srgbClr val="222222"/>
                </a:solidFill>
              </a:rPr>
              <a:t>A powerful and accessible API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BDF1AC61-FD56-364F-A2B4-31F6F41AC533}"/>
              </a:ext>
            </a:extLst>
          </p:cNvPr>
          <p:cNvSpPr txBox="1">
            <a:spLocks/>
          </p:cNvSpPr>
          <p:nvPr/>
        </p:nvSpPr>
        <p:spPr bwMode="auto">
          <a:xfrm>
            <a:off x="2032000" y="1365250"/>
            <a:ext cx="41052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OUR INFRASTRUCTURE</a:t>
            </a:r>
          </a:p>
        </p:txBody>
      </p:sp>
      <p:pic>
        <p:nvPicPr>
          <p:cNvPr id="18448" name="Picture 26">
            <a:extLst>
              <a:ext uri="{FF2B5EF4-FFF2-40B4-BE49-F238E27FC236}">
                <a16:creationId xmlns:a16="http://schemas.microsoft.com/office/drawing/2014/main" id="{8B3F47C4-A3E8-4397-90C6-77A6820F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7035800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Picture 8">
            <a:extLst>
              <a:ext uri="{FF2B5EF4-FFF2-40B4-BE49-F238E27FC236}">
                <a16:creationId xmlns:a16="http://schemas.microsoft.com/office/drawing/2014/main" id="{323391DE-A320-4AC0-A39A-84695E41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11349038"/>
            <a:ext cx="51752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0" name="Picture 19">
            <a:extLst>
              <a:ext uri="{FF2B5EF4-FFF2-40B4-BE49-F238E27FC236}">
                <a16:creationId xmlns:a16="http://schemas.microsoft.com/office/drawing/2014/main" id="{60924043-569F-4D50-A713-F2E539FD4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488" y="11285538"/>
            <a:ext cx="5492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1" name="Picture 24">
            <a:extLst>
              <a:ext uri="{FF2B5EF4-FFF2-40B4-BE49-F238E27FC236}">
                <a16:creationId xmlns:a16="http://schemas.microsoft.com/office/drawing/2014/main" id="{DDC24226-5222-424C-AD4D-15398BE46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900" y="7010400"/>
            <a:ext cx="5524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Real Silver.png">
            <a:extLst>
              <a:ext uri="{FF2B5EF4-FFF2-40B4-BE49-F238E27FC236}">
                <a16:creationId xmlns:a16="http://schemas.microsoft.com/office/drawing/2014/main" id="{860503A6-6828-4C04-AE94-F41650693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488" y="2566988"/>
            <a:ext cx="13939837" cy="802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7218" name="Text Box 3">
            <a:extLst>
              <a:ext uri="{FF2B5EF4-FFF2-40B4-BE49-F238E27FC236}">
                <a16:creationId xmlns:a16="http://schemas.microsoft.com/office/drawing/2014/main" id="{93EA3F40-5C1E-E840-BE15-4ABB77D474CB}"/>
              </a:ext>
            </a:extLst>
          </p:cNvPr>
          <p:cNvSpPr txBox="1">
            <a:spLocks/>
          </p:cNvSpPr>
          <p:nvPr/>
        </p:nvSpPr>
        <p:spPr bwMode="auto">
          <a:xfrm>
            <a:off x="2540000" y="4243388"/>
            <a:ext cx="63500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  <a:defRPr/>
            </a:pPr>
            <a:r>
              <a:rPr lang="fr-FR" altLang="fr-FR" sz="3500" dirty="0">
                <a:latin typeface="Retina" panose="020B0604040502020304" pitchFamily="34" charset="77"/>
              </a:rPr>
              <a:t>Our </a:t>
            </a:r>
            <a:r>
              <a:rPr lang="fr-FR" altLang="fr-FR" sz="35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developer</a:t>
            </a:r>
            <a:r>
              <a:rPr lang="fr-FR" altLang="fr-FR" sz="35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rPr>
              <a:t> portal </a:t>
            </a:r>
            <a:r>
              <a:rPr lang="fr-FR" altLang="fr-FR" sz="3500" dirty="0" err="1">
                <a:latin typeface="Retina" panose="020B0604040502020304" pitchFamily="34" charset="77"/>
              </a:rPr>
              <a:t>is</a:t>
            </a:r>
            <a:r>
              <a:rPr lang="fr-FR" altLang="fr-FR" sz="3500" dirty="0"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latin typeface="Retina" panose="020B0604040502020304" pitchFamily="34" charset="77"/>
              </a:rPr>
              <a:t>designed</a:t>
            </a:r>
            <a:r>
              <a:rPr lang="fr-FR" altLang="fr-FR" sz="3500" dirty="0">
                <a:latin typeface="Retina" panose="020B0604040502020304" pitchFamily="34" charset="77"/>
              </a:rPr>
              <a:t> to </a:t>
            </a:r>
            <a:r>
              <a:rPr lang="fr-FR" altLang="fr-FR" sz="3500" b="1" dirty="0" err="1">
                <a:solidFill>
                  <a:srgbClr val="56C7FF"/>
                </a:solidFill>
                <a:latin typeface="Retina" panose="020B0604040502020304" pitchFamily="34" charset="77"/>
              </a:rPr>
              <a:t>answer</a:t>
            </a:r>
            <a:r>
              <a:rPr lang="fr-FR" altLang="fr-FR" sz="3500" b="1" dirty="0">
                <a:solidFill>
                  <a:srgbClr val="56C7FF"/>
                </a:solidFill>
                <a:latin typeface="Retina" panose="020B0604040502020304" pitchFamily="34" charset="77"/>
              </a:rPr>
              <a:t> </a:t>
            </a:r>
            <a:r>
              <a:rPr lang="fr-FR" altLang="fr-FR" sz="3500" b="1" dirty="0" err="1">
                <a:solidFill>
                  <a:srgbClr val="56C7FF"/>
                </a:solidFill>
                <a:latin typeface="Retina" panose="020B0604040502020304" pitchFamily="34" charset="77"/>
              </a:rPr>
              <a:t>developers</a:t>
            </a:r>
            <a:r>
              <a:rPr lang="fr-FR" altLang="fr-FR" sz="3500" b="1" dirty="0">
                <a:solidFill>
                  <a:srgbClr val="56C7FF"/>
                </a:solidFill>
                <a:latin typeface="Retina" panose="020B0604040502020304" pitchFamily="34" charset="77"/>
              </a:rPr>
              <a:t> </a:t>
            </a:r>
            <a:r>
              <a:rPr lang="fr-FR" altLang="fr-FR" sz="3500" b="1" dirty="0" err="1">
                <a:solidFill>
                  <a:srgbClr val="56C7FF"/>
                </a:solidFill>
                <a:latin typeface="Retina" panose="020B0604040502020304" pitchFamily="34" charset="77"/>
              </a:rPr>
              <a:t>needs</a:t>
            </a:r>
            <a:r>
              <a:rPr lang="fr-FR" altLang="fr-FR" sz="3500" b="1" dirty="0">
                <a:solidFill>
                  <a:srgbClr val="56C7FF"/>
                </a:solidFill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latin typeface="Retina" panose="020B0604040502020304" pitchFamily="34" charset="77"/>
              </a:rPr>
              <a:t>with</a:t>
            </a:r>
            <a:r>
              <a:rPr lang="fr-FR" altLang="fr-FR" sz="3500" dirty="0"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latin typeface="Retina" panose="020B0604040502020304" pitchFamily="34" charset="77"/>
              </a:rPr>
              <a:t>tutorials</a:t>
            </a:r>
            <a:r>
              <a:rPr lang="fr-FR" altLang="fr-FR" sz="3500" dirty="0">
                <a:latin typeface="Retina" panose="020B0604040502020304" pitchFamily="34" charset="77"/>
              </a:rPr>
              <a:t>, guides, news and support. Our objective </a:t>
            </a:r>
            <a:r>
              <a:rPr lang="fr-FR" altLang="fr-FR" sz="3500" dirty="0" err="1">
                <a:latin typeface="Retina" panose="020B0604040502020304" pitchFamily="34" charset="77"/>
              </a:rPr>
              <a:t>is</a:t>
            </a:r>
            <a:r>
              <a:rPr lang="fr-FR" altLang="fr-FR" sz="3500" dirty="0">
                <a:latin typeface="Retina" panose="020B0604040502020304" pitchFamily="34" charset="77"/>
              </a:rPr>
              <a:t> to lead </a:t>
            </a:r>
            <a:r>
              <a:rPr lang="fr-FR" altLang="fr-FR" sz="3500" dirty="0" err="1">
                <a:latin typeface="Retina" panose="020B0604040502020304" pitchFamily="34" charset="77"/>
              </a:rPr>
              <a:t>them</a:t>
            </a:r>
            <a:r>
              <a:rPr lang="fr-FR" altLang="fr-FR" sz="3500" dirty="0">
                <a:latin typeface="Retina" panose="020B0604040502020304" pitchFamily="34" charset="77"/>
              </a:rPr>
              <a:t> to explore new </a:t>
            </a:r>
            <a:r>
              <a:rPr lang="fr-FR" altLang="fr-FR" sz="3500" dirty="0" err="1">
                <a:latin typeface="Retina" panose="020B0604040502020304" pitchFamily="34" charset="77"/>
              </a:rPr>
              <a:t>possibilities</a:t>
            </a:r>
            <a:r>
              <a:rPr lang="fr-FR" altLang="fr-FR" sz="3500" dirty="0"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latin typeface="Retina" panose="020B0604040502020304" pitchFamily="34" charset="77"/>
              </a:rPr>
              <a:t>they</a:t>
            </a:r>
            <a:r>
              <a:rPr lang="fr-FR" altLang="fr-FR" sz="3500" dirty="0"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latin typeface="Retina" panose="020B0604040502020304" pitchFamily="34" charset="77"/>
              </a:rPr>
              <a:t>may</a:t>
            </a:r>
            <a:r>
              <a:rPr lang="fr-FR" altLang="fr-FR" sz="3500" dirty="0">
                <a:latin typeface="Retina" panose="020B0604040502020304" pitchFamily="34" charset="77"/>
              </a:rPr>
              <a:t> have </a:t>
            </a:r>
            <a:r>
              <a:rPr lang="fr-FR" altLang="fr-FR" sz="3500" dirty="0" err="1">
                <a:latin typeface="Retina" panose="020B0604040502020304" pitchFamily="34" charset="77"/>
              </a:rPr>
              <a:t>never</a:t>
            </a:r>
            <a:r>
              <a:rPr lang="fr-FR" altLang="fr-FR" sz="3500" dirty="0">
                <a:latin typeface="Retina" panose="020B0604040502020304" pitchFamily="34" charset="77"/>
              </a:rPr>
              <a:t> </a:t>
            </a:r>
            <a:r>
              <a:rPr lang="fr-FR" altLang="fr-FR" sz="3500" dirty="0" err="1">
                <a:latin typeface="Retina" panose="020B0604040502020304" pitchFamily="34" charset="77"/>
              </a:rPr>
              <a:t>thought</a:t>
            </a:r>
            <a:r>
              <a:rPr lang="fr-FR" altLang="fr-FR" sz="3500" dirty="0">
                <a:latin typeface="Retina" panose="020B0604040502020304" pitchFamily="34" charset="77"/>
              </a:rPr>
              <a:t> of.</a:t>
            </a:r>
            <a:endParaRPr lang="en-US" altLang="en-US" sz="3500" dirty="0">
              <a:solidFill>
                <a:srgbClr val="56C7FF"/>
              </a:solidFill>
              <a:latin typeface="Retina" panose="020B0604040502020304" pitchFamily="34" charset="77"/>
              <a:ea typeface="Retina" panose="020B0604040502020304" pitchFamily="34" charset="77"/>
              <a:cs typeface="Retina" panose="020B0604040502020304" pitchFamily="34" charset="77"/>
              <a:sym typeface="Retina" panose="020B0604040502020304" pitchFamily="34" charset="77"/>
            </a:endParaRPr>
          </a:p>
        </p:txBody>
      </p:sp>
      <p:sp>
        <p:nvSpPr>
          <p:cNvPr id="32771" name="Rectangle 4">
            <a:extLst>
              <a:ext uri="{FF2B5EF4-FFF2-40B4-BE49-F238E27FC236}">
                <a16:creationId xmlns:a16="http://schemas.microsoft.com/office/drawing/2014/main" id="{5BD2DA63-2816-415E-B524-BEF8BF726AA3}"/>
              </a:ext>
            </a:extLst>
          </p:cNvPr>
          <p:cNvSpPr>
            <a:spLocks/>
          </p:cNvSpPr>
          <p:nvPr/>
        </p:nvSpPr>
        <p:spPr bwMode="auto">
          <a:xfrm>
            <a:off x="2540000" y="2225675"/>
            <a:ext cx="5384800" cy="403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eaLnBrk="1">
              <a:spcBef>
                <a:spcPts val="2000"/>
              </a:spcBef>
            </a:pPr>
            <a:r>
              <a:rPr lang="en-US" altLang="en-US" sz="8000"/>
              <a:t>Dev Portal</a:t>
            </a:r>
          </a:p>
        </p:txBody>
      </p:sp>
      <p:sp>
        <p:nvSpPr>
          <p:cNvPr id="180229" name="Text Box 5">
            <a:extLst>
              <a:ext uri="{FF2B5EF4-FFF2-40B4-BE49-F238E27FC236}">
                <a16:creationId xmlns:a16="http://schemas.microsoft.com/office/drawing/2014/main" id="{0A366B88-6355-9A49-BB78-7B4282B6A00B}"/>
              </a:ext>
            </a:extLst>
          </p:cNvPr>
          <p:cNvSpPr txBox="1">
            <a:spLocks/>
          </p:cNvSpPr>
          <p:nvPr/>
        </p:nvSpPr>
        <p:spPr bwMode="auto">
          <a:xfrm>
            <a:off x="2540000" y="1365250"/>
            <a:ext cx="63484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EVANGELISATION</a:t>
            </a:r>
          </a:p>
        </p:txBody>
      </p:sp>
      <p:sp>
        <p:nvSpPr>
          <p:cNvPr id="32773" name="Line 6">
            <a:extLst>
              <a:ext uri="{FF2B5EF4-FFF2-40B4-BE49-F238E27FC236}">
                <a16:creationId xmlns:a16="http://schemas.microsoft.com/office/drawing/2014/main" id="{B9AF2AB0-F8C0-41E6-BD8F-1E5FEC480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7397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2774" name="Line 7">
            <a:extLst>
              <a:ext uri="{FF2B5EF4-FFF2-40B4-BE49-F238E27FC236}">
                <a16:creationId xmlns:a16="http://schemas.microsoft.com/office/drawing/2014/main" id="{B3C82D53-E54B-4491-BB24-217C44E4F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39000" y="571500"/>
            <a:ext cx="4445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2775" name="Line 8">
            <a:extLst>
              <a:ext uri="{FF2B5EF4-FFF2-40B4-BE49-F238E27FC236}">
                <a16:creationId xmlns:a16="http://schemas.microsoft.com/office/drawing/2014/main" id="{D0370820-8018-4A21-93FC-99B0D35BE98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2776" name="Text Box 9">
            <a:extLst>
              <a:ext uri="{FF2B5EF4-FFF2-40B4-BE49-F238E27FC236}">
                <a16:creationId xmlns:a16="http://schemas.microsoft.com/office/drawing/2014/main" id="{9BFCE5E0-96F3-481A-89E2-C9C5B35FBE58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algn="ctr" eaLnBrk="1"/>
            <a:fld id="{2674875B-2E0C-4965-AE57-2044F9C11B66}" type="slidenum">
              <a:rPr lang="en-US" altLang="en-US" sz="1400">
                <a:solidFill>
                  <a:srgbClr val="929292"/>
                </a:solidFill>
              </a:rPr>
              <a:pPr algn="ctr" eaLnBrk="1"/>
              <a:t>14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32777" name="Image 4">
            <a:extLst>
              <a:ext uri="{FF2B5EF4-FFF2-40B4-BE49-F238E27FC236}">
                <a16:creationId xmlns:a16="http://schemas.microsoft.com/office/drawing/2014/main" id="{ED1F49D1-8E8C-4EDB-9B2A-CC871395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06"/>
          <a:stretch>
            <a:fillRect/>
          </a:stretch>
        </p:blipFill>
        <p:spPr bwMode="auto">
          <a:xfrm>
            <a:off x="11201400" y="3074988"/>
            <a:ext cx="10515600" cy="713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ext Box 1">
            <a:extLst>
              <a:ext uri="{FF2B5EF4-FFF2-40B4-BE49-F238E27FC236}">
                <a16:creationId xmlns:a16="http://schemas.microsoft.com/office/drawing/2014/main" id="{9636F7A4-4C32-8348-983B-3DF0F19E79E0}"/>
              </a:ext>
            </a:extLst>
          </p:cNvPr>
          <p:cNvSpPr txBox="1">
            <a:spLocks/>
          </p:cNvSpPr>
          <p:nvPr/>
        </p:nvSpPr>
        <p:spPr bwMode="auto">
          <a:xfrm>
            <a:off x="2032000" y="1365250"/>
            <a:ext cx="76200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5C9F2"/>
                </a:solidFill>
              </a:rPr>
              <a:t>PLAYER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A997644A-6044-4FCC-9379-7F23DCE9C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F23FE92A-4E97-4A98-82BE-3488AF8BB1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7423606F-30E4-41A2-BAF8-08BBBFFCC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09B70B8D-B853-43CC-9148-2A23A6F73BC9}"/>
              </a:ext>
            </a:extLst>
          </p:cNvPr>
          <p:cNvSpPr>
            <a:spLocks/>
          </p:cNvSpPr>
          <p:nvPr/>
        </p:nvSpPr>
        <p:spPr bwMode="auto">
          <a:xfrm>
            <a:off x="2032000" y="4098925"/>
            <a:ext cx="2032000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</a:pPr>
            <a:r>
              <a:rPr lang="en-US" altLang="en-US">
                <a:solidFill>
                  <a:srgbClr val="000000"/>
                </a:solidFill>
              </a:rPr>
              <a:t>The ultimate viewing experience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5F343ADE-5104-4C47-BEC4-5976010B9976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1C154310-6DB7-474B-B77C-4225F2E85B6D}" type="slidenum">
              <a:rPr lang="en-US" altLang="en-US" sz="1400">
                <a:solidFill>
                  <a:srgbClr val="929292"/>
                </a:solidFill>
              </a:rPr>
              <a:pPr algn="ctr" eaLnBrk="1"/>
              <a:t>15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19463" name="Picture 7" descr="beach.jpg">
            <a:extLst>
              <a:ext uri="{FF2B5EF4-FFF2-40B4-BE49-F238E27FC236}">
                <a16:creationId xmlns:a16="http://schemas.microsoft.com/office/drawing/2014/main" id="{0F606FB4-1076-46DE-9F14-D575C67AC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59953" r="1883" b="6711"/>
          <a:stretch>
            <a:fillRect/>
          </a:stretch>
        </p:blipFill>
        <p:spPr bwMode="auto">
          <a:xfrm>
            <a:off x="-25400" y="9015413"/>
            <a:ext cx="244411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3" descr="pasted-image.pdf">
            <a:extLst>
              <a:ext uri="{FF2B5EF4-FFF2-40B4-BE49-F238E27FC236}">
                <a16:creationId xmlns:a16="http://schemas.microsoft.com/office/drawing/2014/main" id="{8AFBC811-986A-4AF2-A004-3A9A12CA7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475" y="1995488"/>
            <a:ext cx="5270500" cy="1074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Line 1">
            <a:extLst>
              <a:ext uri="{FF2B5EF4-FFF2-40B4-BE49-F238E27FC236}">
                <a16:creationId xmlns:a16="http://schemas.microsoft.com/office/drawing/2014/main" id="{A9482D68-8699-4342-BC46-B674D5851C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20775" y="6115050"/>
            <a:ext cx="10585450" cy="0"/>
          </a:xfrm>
          <a:prstGeom prst="line">
            <a:avLst/>
          </a:prstGeom>
          <a:noFill/>
          <a:ln w="1397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5650" name="Text Box 2">
            <a:extLst>
              <a:ext uri="{FF2B5EF4-FFF2-40B4-BE49-F238E27FC236}">
                <a16:creationId xmlns:a16="http://schemas.microsoft.com/office/drawing/2014/main" id="{FAB3BC3D-B863-0548-8CE5-B1C216D018F2}"/>
              </a:ext>
            </a:extLst>
          </p:cNvPr>
          <p:cNvSpPr txBox="1">
            <a:spLocks/>
          </p:cNvSpPr>
          <p:nvPr/>
        </p:nvSpPr>
        <p:spPr bwMode="auto">
          <a:xfrm>
            <a:off x="2540000" y="1365250"/>
            <a:ext cx="63484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PLAYER</a:t>
            </a:r>
          </a:p>
        </p:txBody>
      </p:sp>
      <p:sp>
        <p:nvSpPr>
          <p:cNvPr id="20484" name="Line 3">
            <a:extLst>
              <a:ext uri="{FF2B5EF4-FFF2-40B4-BE49-F238E27FC236}">
                <a16:creationId xmlns:a16="http://schemas.microsoft.com/office/drawing/2014/main" id="{6B31FAA2-E040-4854-8EEE-78420EB103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880076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485" name="Line 4">
            <a:extLst>
              <a:ext uri="{FF2B5EF4-FFF2-40B4-BE49-F238E27FC236}">
                <a16:creationId xmlns:a16="http://schemas.microsoft.com/office/drawing/2014/main" id="{E165ED17-FF36-4719-824E-CC1C66E8AE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0" y="571500"/>
            <a:ext cx="3048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486" name="Line 5">
            <a:extLst>
              <a:ext uri="{FF2B5EF4-FFF2-40B4-BE49-F238E27FC236}">
                <a16:creationId xmlns:a16="http://schemas.microsoft.com/office/drawing/2014/main" id="{BF857422-1489-4F08-9FC0-8C31E90F5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487" name="Line 6">
            <a:extLst>
              <a:ext uri="{FF2B5EF4-FFF2-40B4-BE49-F238E27FC236}">
                <a16:creationId xmlns:a16="http://schemas.microsoft.com/office/drawing/2014/main" id="{B3B6B546-CA69-4F2E-B02C-239D3A9BDE0E}"/>
              </a:ext>
            </a:extLst>
          </p:cNvPr>
          <p:cNvSpPr>
            <a:spLocks noChangeShapeType="1"/>
          </p:cNvSpPr>
          <p:nvPr/>
        </p:nvSpPr>
        <p:spPr bwMode="auto">
          <a:xfrm>
            <a:off x="-23813" y="6115050"/>
            <a:ext cx="2178051" cy="0"/>
          </a:xfrm>
          <a:prstGeom prst="line">
            <a:avLst/>
          </a:prstGeom>
          <a:noFill/>
          <a:ln w="1397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488" name="Rectangle 7">
            <a:extLst>
              <a:ext uri="{FF2B5EF4-FFF2-40B4-BE49-F238E27FC236}">
                <a16:creationId xmlns:a16="http://schemas.microsoft.com/office/drawing/2014/main" id="{8F71B39A-18CD-437D-9DF4-6502F63012ED}"/>
              </a:ext>
            </a:extLst>
          </p:cNvPr>
          <p:cNvSpPr>
            <a:spLocks/>
          </p:cNvSpPr>
          <p:nvPr/>
        </p:nvSpPr>
        <p:spPr bwMode="auto">
          <a:xfrm>
            <a:off x="2538413" y="5094288"/>
            <a:ext cx="7215187" cy="188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ct val="90000"/>
              </a:lnSpc>
            </a:pPr>
            <a:r>
              <a:rPr lang="en-US" altLang="en-US">
                <a:solidFill>
                  <a:srgbClr val="232323"/>
                </a:solidFill>
              </a:rPr>
              <a:t>Leading</a:t>
            </a:r>
          </a:p>
        </p:txBody>
      </p:sp>
      <p:sp>
        <p:nvSpPr>
          <p:cNvPr id="20489" name="Rectangle 8">
            <a:extLst>
              <a:ext uri="{FF2B5EF4-FFF2-40B4-BE49-F238E27FC236}">
                <a16:creationId xmlns:a16="http://schemas.microsoft.com/office/drawing/2014/main" id="{7118CF12-5E86-48C1-812A-6F139CAE84F6}"/>
              </a:ext>
            </a:extLst>
          </p:cNvPr>
          <p:cNvSpPr>
            <a:spLocks/>
          </p:cNvSpPr>
          <p:nvPr/>
        </p:nvSpPr>
        <p:spPr bwMode="auto">
          <a:xfrm>
            <a:off x="2538413" y="8807450"/>
            <a:ext cx="6350000" cy="262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fr-FR" altLang="fr-FR" sz="3500">
                <a:latin typeface="Retina" panose="020B0604040502020304" charset="0"/>
              </a:rPr>
              <a:t>Dailymotion offers robust asset management and a variety of content ingestions methods to suit partners needs.</a:t>
            </a:r>
            <a:endParaRPr lang="en-US" altLang="en-US" sz="350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20490" name="Rectangle 9">
            <a:extLst>
              <a:ext uri="{FF2B5EF4-FFF2-40B4-BE49-F238E27FC236}">
                <a16:creationId xmlns:a16="http://schemas.microsoft.com/office/drawing/2014/main" id="{DDA92A84-75B0-4055-8847-C4F9B0BAAD77}"/>
              </a:ext>
            </a:extLst>
          </p:cNvPr>
          <p:cNvSpPr>
            <a:spLocks/>
          </p:cNvSpPr>
          <p:nvPr/>
        </p:nvSpPr>
        <p:spPr bwMode="auto">
          <a:xfrm>
            <a:off x="2538413" y="4186238"/>
            <a:ext cx="6350000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</a:pPr>
            <a:r>
              <a:rPr lang="en-US" altLang="en-US" sz="4500">
                <a:solidFill>
                  <a:srgbClr val="56C7FF"/>
                </a:solidFill>
              </a:rPr>
              <a:t>HTML5 Player</a:t>
            </a:r>
          </a:p>
        </p:txBody>
      </p:sp>
      <p:sp>
        <p:nvSpPr>
          <p:cNvPr id="20491" name="Rectangle 10">
            <a:extLst>
              <a:ext uri="{FF2B5EF4-FFF2-40B4-BE49-F238E27FC236}">
                <a16:creationId xmlns:a16="http://schemas.microsoft.com/office/drawing/2014/main" id="{EE866F41-E24E-434C-B49D-E42511C5332B}"/>
              </a:ext>
            </a:extLst>
          </p:cNvPr>
          <p:cNvSpPr>
            <a:spLocks/>
          </p:cNvSpPr>
          <p:nvPr/>
        </p:nvSpPr>
        <p:spPr bwMode="auto">
          <a:xfrm>
            <a:off x="2538413" y="7097713"/>
            <a:ext cx="6350000" cy="159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6100"/>
              </a:lnSpc>
            </a:pPr>
            <a:r>
              <a:rPr lang="en-US" altLang="en-US" sz="6000">
                <a:solidFill>
                  <a:srgbClr val="222222"/>
                </a:solidFill>
              </a:rPr>
              <a:t>&amp; reliable</a:t>
            </a:r>
          </a:p>
        </p:txBody>
      </p:sp>
      <p:sp>
        <p:nvSpPr>
          <p:cNvPr id="20492" name="Text Box 11">
            <a:extLst>
              <a:ext uri="{FF2B5EF4-FFF2-40B4-BE49-F238E27FC236}">
                <a16:creationId xmlns:a16="http://schemas.microsoft.com/office/drawing/2014/main" id="{915FEEBB-77A3-4570-833C-9A9112D7B689}"/>
              </a:ext>
            </a:extLst>
          </p:cNvPr>
          <p:cNvSpPr txBox="1">
            <a:spLocks/>
          </p:cNvSpPr>
          <p:nvPr/>
        </p:nvSpPr>
        <p:spPr bwMode="auto">
          <a:xfrm>
            <a:off x="23514050" y="13081000"/>
            <a:ext cx="366713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9601FD7F-C98E-4CF4-804C-A0C0F33A0A66}" type="slidenum">
              <a:rPr lang="en-US" altLang="en-US" sz="1400">
                <a:solidFill>
                  <a:srgbClr val="929292"/>
                </a:solidFill>
              </a:rPr>
              <a:pPr algn="ctr" eaLnBrk="1"/>
              <a:t>16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20493" name="Rectangle 4">
            <a:extLst>
              <a:ext uri="{FF2B5EF4-FFF2-40B4-BE49-F238E27FC236}">
                <a16:creationId xmlns:a16="http://schemas.microsoft.com/office/drawing/2014/main" id="{14FA6D18-EC0C-4D7F-AF11-07699E362D04}"/>
              </a:ext>
            </a:extLst>
          </p:cNvPr>
          <p:cNvSpPr>
            <a:spLocks/>
          </p:cNvSpPr>
          <p:nvPr/>
        </p:nvSpPr>
        <p:spPr bwMode="auto">
          <a:xfrm>
            <a:off x="17006888" y="7439025"/>
            <a:ext cx="2794000" cy="400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3700"/>
              </a:lnSpc>
              <a:spcBef>
                <a:spcPts val="2000"/>
              </a:spcBef>
            </a:pPr>
            <a:r>
              <a:rPr lang="fr-FR" altLang="fr-FR" sz="2500" b="1">
                <a:latin typeface="Retina" panose="020B0604040502020304" charset="0"/>
              </a:rPr>
              <a:t>Our player technology delivers content across all devices in one flawless streaming experience</a:t>
            </a:r>
            <a:endParaRPr lang="en-US" altLang="en-US" sz="2500" b="1">
              <a:latin typeface="Retina" panose="020B0604040502020304" charset="0"/>
              <a:ea typeface="Retina Medium" charset="0"/>
              <a:cs typeface="Retina Medium" charset="0"/>
              <a:sym typeface="Retina Medium" charset="0"/>
            </a:endParaRPr>
          </a:p>
        </p:txBody>
      </p:sp>
      <p:pic>
        <p:nvPicPr>
          <p:cNvPr id="20494" name="Image 2">
            <a:extLst>
              <a:ext uri="{FF2B5EF4-FFF2-40B4-BE49-F238E27FC236}">
                <a16:creationId xmlns:a16="http://schemas.microsoft.com/office/drawing/2014/main" id="{1C4FD318-812C-4F91-B484-B619A186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0838" y="3302000"/>
            <a:ext cx="4602162" cy="814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1">
            <a:extLst>
              <a:ext uri="{FF2B5EF4-FFF2-40B4-BE49-F238E27FC236}">
                <a16:creationId xmlns:a16="http://schemas.microsoft.com/office/drawing/2014/main" id="{C16DE3B2-7E4D-4FA7-861F-27FBA42CB688}"/>
              </a:ext>
            </a:extLst>
          </p:cNvPr>
          <p:cNvSpPr>
            <a:spLocks/>
          </p:cNvSpPr>
          <p:nvPr/>
        </p:nvSpPr>
        <p:spPr bwMode="auto">
          <a:xfrm>
            <a:off x="12004675" y="1847850"/>
            <a:ext cx="6916738" cy="14397038"/>
          </a:xfrm>
          <a:prstGeom prst="roundRect">
            <a:avLst>
              <a:gd name="adj" fmla="val 14782"/>
            </a:avLst>
          </a:prstGeom>
          <a:solidFill>
            <a:srgbClr val="00C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endParaRPr lang="en-US" altLang="en-US" sz="320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22530" name="Picture 1" descr="DailyPulsePhone_02.png">
            <a:extLst>
              <a:ext uri="{FF2B5EF4-FFF2-40B4-BE49-F238E27FC236}">
                <a16:creationId xmlns:a16="http://schemas.microsoft.com/office/drawing/2014/main" id="{D01ABECE-007F-4974-AA17-ED5D204B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788" y="1841500"/>
            <a:ext cx="6680200" cy="2142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1" name="Picture 2" descr="pasted-image.pdf">
            <a:extLst>
              <a:ext uri="{FF2B5EF4-FFF2-40B4-BE49-F238E27FC236}">
                <a16:creationId xmlns:a16="http://schemas.microsoft.com/office/drawing/2014/main" id="{B223EDCE-E636-4175-91F7-BFCC9C533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138" y="1546225"/>
            <a:ext cx="7515225" cy="1501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6131" name="Rectangle 3">
            <a:extLst>
              <a:ext uri="{FF2B5EF4-FFF2-40B4-BE49-F238E27FC236}">
                <a16:creationId xmlns:a16="http://schemas.microsoft.com/office/drawing/2014/main" id="{8C5010F1-0D1B-8D46-B407-7084CF9F7C59}"/>
              </a:ext>
            </a:extLst>
          </p:cNvPr>
          <p:cNvSpPr>
            <a:spLocks/>
          </p:cNvSpPr>
          <p:nvPr/>
        </p:nvSpPr>
        <p:spPr bwMode="auto">
          <a:xfrm>
            <a:off x="1524000" y="2225675"/>
            <a:ext cx="80772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8100"/>
              </a:lnSpc>
              <a:defRPr/>
            </a:pPr>
            <a:r>
              <a:rPr lang="en-US" altLang="en-US" sz="8000" dirty="0">
                <a:solidFill>
                  <a:schemeClr val="tx2">
                    <a:lumMod val="10000"/>
                  </a:schemeClr>
                </a:solidFill>
              </a:rPr>
              <a:t>Industry-leading technology</a:t>
            </a:r>
          </a:p>
          <a:p>
            <a:pPr eaLnBrk="1">
              <a:lnSpc>
                <a:spcPts val="8100"/>
              </a:lnSpc>
              <a:defRPr/>
            </a:pPr>
            <a:endParaRPr lang="en-US" altLang="en-US" sz="8000" dirty="0">
              <a:solidFill>
                <a:srgbClr val="222222"/>
              </a:solidFill>
            </a:endParaRPr>
          </a:p>
        </p:txBody>
      </p:sp>
      <p:sp>
        <p:nvSpPr>
          <p:cNvPr id="22533" name="Text Box 4">
            <a:extLst>
              <a:ext uri="{FF2B5EF4-FFF2-40B4-BE49-F238E27FC236}">
                <a16:creationId xmlns:a16="http://schemas.microsoft.com/office/drawing/2014/main" id="{EFE49EC5-C0B0-453C-B9B7-44F7D5D84541}"/>
              </a:ext>
            </a:extLst>
          </p:cNvPr>
          <p:cNvSpPr txBox="1">
            <a:spLocks/>
          </p:cNvSpPr>
          <p:nvPr/>
        </p:nvSpPr>
        <p:spPr bwMode="auto">
          <a:xfrm>
            <a:off x="1524000" y="7439025"/>
            <a:ext cx="7207250" cy="394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571500" indent="-571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altLang="fr-FR" sz="3200">
                <a:latin typeface="Retina" panose="020B0604040502020304" charset="0"/>
              </a:rPr>
              <a:t>Branding and watermarking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altLang="fr-FR" sz="3200">
                <a:latin typeface="Retina" panose="020B0604040502020304" charset="0"/>
              </a:rPr>
              <a:t>Responsive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altLang="fr-FR" sz="3200">
                <a:latin typeface="Retina" panose="020B0604040502020304" charset="0"/>
              </a:rPr>
              <a:t>Subtitles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altLang="fr-FR" sz="3200">
                <a:latin typeface="Retina" panose="020B0604040502020304" charset="0"/>
              </a:rPr>
              <a:t>Multi-language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altLang="fr-FR" sz="3200">
                <a:latin typeface="Retina" panose="020B0604040502020304" charset="0"/>
              </a:rPr>
              <a:t>Up next queue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altLang="fr-FR" sz="3200">
                <a:latin typeface="Retina" panose="020B0604040502020304" charset="0"/>
              </a:rPr>
              <a:t>Picture-in-picture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altLang="fr-FR" sz="3200">
                <a:latin typeface="Retina" panose="020B0604040502020304" charset="0"/>
              </a:rPr>
              <a:t>Autoplay &amp; scroll-to-play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altLang="fr-FR" sz="3200">
                <a:latin typeface="Retina" panose="020B0604040502020304" charset="0"/>
              </a:rPr>
              <a:t>Like/watch later…</a:t>
            </a:r>
            <a:endParaRPr lang="en-US" altLang="en-US" sz="320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22534" name="Line 5">
            <a:extLst>
              <a:ext uri="{FF2B5EF4-FFF2-40B4-BE49-F238E27FC236}">
                <a16:creationId xmlns:a16="http://schemas.microsoft.com/office/drawing/2014/main" id="{64A1086E-64CE-45B7-A911-F1ED0F12B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41788" y="5099050"/>
            <a:ext cx="2820987" cy="0"/>
          </a:xfrm>
          <a:prstGeom prst="line">
            <a:avLst/>
          </a:prstGeom>
          <a:noFill/>
          <a:ln w="381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35" name="Text Box 6">
            <a:extLst>
              <a:ext uri="{FF2B5EF4-FFF2-40B4-BE49-F238E27FC236}">
                <a16:creationId xmlns:a16="http://schemas.microsoft.com/office/drawing/2014/main" id="{C7C55782-62B6-4103-9562-96C1B91310B0}"/>
              </a:ext>
            </a:extLst>
          </p:cNvPr>
          <p:cNvSpPr txBox="1">
            <a:spLocks/>
          </p:cNvSpPr>
          <p:nvPr/>
        </p:nvSpPr>
        <p:spPr bwMode="auto">
          <a:xfrm>
            <a:off x="19845338" y="4876800"/>
            <a:ext cx="2540000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3700"/>
              </a:lnSpc>
              <a:spcBef>
                <a:spcPts val="2000"/>
              </a:spcBef>
            </a:pPr>
            <a:r>
              <a:rPr lang="fr-FR" altLang="fr-FR" sz="2500">
                <a:latin typeface="Retina Medium" charset="0"/>
              </a:rPr>
              <a:t>Cross device compatible</a:t>
            </a:r>
            <a:endParaRPr lang="en-US" altLang="en-US" sz="2500">
              <a:latin typeface="Retina Medium" charset="0"/>
              <a:ea typeface="Retina Medium" charset="0"/>
              <a:cs typeface="Retina Medium" charset="0"/>
              <a:sym typeface="Retina Medium" charset="0"/>
            </a:endParaRPr>
          </a:p>
        </p:txBody>
      </p:sp>
      <p:sp>
        <p:nvSpPr>
          <p:cNvPr id="22536" name="Text Box 7">
            <a:extLst>
              <a:ext uri="{FF2B5EF4-FFF2-40B4-BE49-F238E27FC236}">
                <a16:creationId xmlns:a16="http://schemas.microsoft.com/office/drawing/2014/main" id="{FCA78996-9D64-42E7-B764-943226BE5223}"/>
              </a:ext>
            </a:extLst>
          </p:cNvPr>
          <p:cNvSpPr txBox="1">
            <a:spLocks/>
          </p:cNvSpPr>
          <p:nvPr/>
        </p:nvSpPr>
        <p:spPr bwMode="auto">
          <a:xfrm>
            <a:off x="7778750" y="10320338"/>
            <a:ext cx="25400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r"/>
            <a:r>
              <a:rPr lang="fr-FR" altLang="fr-FR" sz="2500">
                <a:latin typeface="Retina Medium" charset="0"/>
              </a:rPr>
              <a:t>Embeddable Playlists</a:t>
            </a:r>
          </a:p>
        </p:txBody>
      </p:sp>
      <p:sp>
        <p:nvSpPr>
          <p:cNvPr id="22537" name="Text Box 8">
            <a:extLst>
              <a:ext uri="{FF2B5EF4-FFF2-40B4-BE49-F238E27FC236}">
                <a16:creationId xmlns:a16="http://schemas.microsoft.com/office/drawing/2014/main" id="{63077EDD-A27F-4A30-8899-8A9A897BA5AD}"/>
              </a:ext>
            </a:extLst>
          </p:cNvPr>
          <p:cNvSpPr txBox="1">
            <a:spLocks/>
          </p:cNvSpPr>
          <p:nvPr/>
        </p:nvSpPr>
        <p:spPr bwMode="auto">
          <a:xfrm>
            <a:off x="8224838" y="5364163"/>
            <a:ext cx="2540000" cy="90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r" eaLnBrk="1">
              <a:lnSpc>
                <a:spcPts val="3700"/>
              </a:lnSpc>
              <a:spcBef>
                <a:spcPts val="2000"/>
              </a:spcBef>
            </a:pPr>
            <a:r>
              <a:rPr lang="fr-FR" altLang="fr-FR" sz="2500">
                <a:latin typeface="Retina Medium" charset="0"/>
              </a:rPr>
              <a:t>Multiple embed options and APIs</a:t>
            </a:r>
            <a:endParaRPr lang="en-US" altLang="en-US" sz="2500">
              <a:latin typeface="Retina Medium" charset="0"/>
              <a:ea typeface="Retina Medium" charset="0"/>
              <a:cs typeface="Retina Medium" charset="0"/>
              <a:sym typeface="Retina Medium" charset="0"/>
            </a:endParaRPr>
          </a:p>
        </p:txBody>
      </p:sp>
      <p:sp>
        <p:nvSpPr>
          <p:cNvPr id="22538" name="Line 9">
            <a:extLst>
              <a:ext uri="{FF2B5EF4-FFF2-40B4-BE49-F238E27FC236}">
                <a16:creationId xmlns:a16="http://schemas.microsoft.com/office/drawing/2014/main" id="{DED3F471-5F33-4E51-8B5D-DDC0856584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58463" y="10440988"/>
            <a:ext cx="3319462" cy="0"/>
          </a:xfrm>
          <a:prstGeom prst="line">
            <a:avLst/>
          </a:prstGeom>
          <a:noFill/>
          <a:ln w="381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39" name="Line 10">
            <a:extLst>
              <a:ext uri="{FF2B5EF4-FFF2-40B4-BE49-F238E27FC236}">
                <a16:creationId xmlns:a16="http://schemas.microsoft.com/office/drawing/2014/main" id="{0A8E28E0-6930-408F-BB39-7E3A4B6F2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71213" y="5500688"/>
            <a:ext cx="2259012" cy="0"/>
          </a:xfrm>
          <a:prstGeom prst="line">
            <a:avLst/>
          </a:prstGeom>
          <a:noFill/>
          <a:ln w="381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40" name="Line 11">
            <a:extLst>
              <a:ext uri="{FF2B5EF4-FFF2-40B4-BE49-F238E27FC236}">
                <a16:creationId xmlns:a16="http://schemas.microsoft.com/office/drawing/2014/main" id="{F3E9DDED-A289-416D-8DEC-767984635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850900"/>
            <a:ext cx="21334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6140" name="Text Box 12">
            <a:extLst>
              <a:ext uri="{FF2B5EF4-FFF2-40B4-BE49-F238E27FC236}">
                <a16:creationId xmlns:a16="http://schemas.microsoft.com/office/drawing/2014/main" id="{278E0DEA-B749-424A-85D7-615400F7846B}"/>
              </a:ext>
            </a:extLst>
          </p:cNvPr>
          <p:cNvSpPr txBox="1">
            <a:spLocks/>
          </p:cNvSpPr>
          <p:nvPr/>
        </p:nvSpPr>
        <p:spPr bwMode="auto">
          <a:xfrm>
            <a:off x="1522413" y="1365250"/>
            <a:ext cx="139223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PLAYER</a:t>
            </a:r>
          </a:p>
        </p:txBody>
      </p:sp>
      <p:sp>
        <p:nvSpPr>
          <p:cNvPr id="22542" name="Line 13">
            <a:extLst>
              <a:ext uri="{FF2B5EF4-FFF2-40B4-BE49-F238E27FC236}">
                <a16:creationId xmlns:a16="http://schemas.microsoft.com/office/drawing/2014/main" id="{5368A6A3-B3AD-4238-909F-412FA5015AD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43" name="Line 14">
            <a:extLst>
              <a:ext uri="{FF2B5EF4-FFF2-40B4-BE49-F238E27FC236}">
                <a16:creationId xmlns:a16="http://schemas.microsoft.com/office/drawing/2014/main" id="{FDE2E3A0-7354-422F-BBD3-0AEA036E24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44" name="Text Box 15">
            <a:extLst>
              <a:ext uri="{FF2B5EF4-FFF2-40B4-BE49-F238E27FC236}">
                <a16:creationId xmlns:a16="http://schemas.microsoft.com/office/drawing/2014/main" id="{5238CE0B-367A-4132-9E8B-B7886965E6B5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830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E682BC53-5FD3-40E9-B7F2-7F8BCDDF7950}" type="slidenum">
              <a:rPr lang="en-US" altLang="en-US" sz="1400">
                <a:solidFill>
                  <a:srgbClr val="929292"/>
                </a:solidFill>
              </a:rPr>
              <a:pPr algn="ctr" eaLnBrk="1"/>
              <a:t>17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22545" name="Line 5">
            <a:extLst>
              <a:ext uri="{FF2B5EF4-FFF2-40B4-BE49-F238E27FC236}">
                <a16:creationId xmlns:a16="http://schemas.microsoft.com/office/drawing/2014/main" id="{53D24240-2CB2-4D24-AFCD-212CFF867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11788" y="6964363"/>
            <a:ext cx="2820987" cy="0"/>
          </a:xfrm>
          <a:prstGeom prst="line">
            <a:avLst/>
          </a:prstGeom>
          <a:noFill/>
          <a:ln w="381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46" name="Text Box 6">
            <a:extLst>
              <a:ext uri="{FF2B5EF4-FFF2-40B4-BE49-F238E27FC236}">
                <a16:creationId xmlns:a16="http://schemas.microsoft.com/office/drawing/2014/main" id="{C4FF8D0B-7145-4179-839C-0809C590B2CE}"/>
              </a:ext>
            </a:extLst>
          </p:cNvPr>
          <p:cNvSpPr txBox="1">
            <a:spLocks/>
          </p:cNvSpPr>
          <p:nvPr/>
        </p:nvSpPr>
        <p:spPr bwMode="auto">
          <a:xfrm>
            <a:off x="21115338" y="6748463"/>
            <a:ext cx="25400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3700"/>
              </a:lnSpc>
              <a:spcBef>
                <a:spcPts val="2000"/>
              </a:spcBef>
            </a:pPr>
            <a:r>
              <a:rPr lang="fr-FR" altLang="fr-FR" sz="2500">
                <a:latin typeface="Retina Medium" charset="0"/>
              </a:rPr>
              <a:t>Social sharing</a:t>
            </a:r>
            <a:endParaRPr lang="en-US" altLang="en-US" sz="2500">
              <a:latin typeface="Retina Medium" charset="0"/>
              <a:ea typeface="Retina Medium" charset="0"/>
              <a:cs typeface="Retina Medium" charset="0"/>
              <a:sym typeface="Retina Medium" charset="0"/>
            </a:endParaRPr>
          </a:p>
        </p:txBody>
      </p:sp>
      <p:sp>
        <p:nvSpPr>
          <p:cNvPr id="22547" name="Rectangle 1">
            <a:extLst>
              <a:ext uri="{FF2B5EF4-FFF2-40B4-BE49-F238E27FC236}">
                <a16:creationId xmlns:a16="http://schemas.microsoft.com/office/drawing/2014/main" id="{17BA3B68-6938-41DC-B10A-8DB00B17E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5611813"/>
            <a:ext cx="43481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4800">
                <a:solidFill>
                  <a:srgbClr val="56C7FF"/>
                </a:solidFill>
              </a:rPr>
              <a:t>User oriented features</a:t>
            </a:r>
            <a:endParaRPr lang="fr-FR" altLang="fr-FR" sz="3200">
              <a:latin typeface="Retina" panose="020B0604040502020304" charset="0"/>
            </a:endParaRPr>
          </a:p>
        </p:txBody>
      </p:sp>
      <p:sp>
        <p:nvSpPr>
          <p:cNvPr id="22548" name="Line 5">
            <a:extLst>
              <a:ext uri="{FF2B5EF4-FFF2-40B4-BE49-F238E27FC236}">
                <a16:creationId xmlns:a16="http://schemas.microsoft.com/office/drawing/2014/main" id="{F7AA08E7-E509-42B0-BC4A-CE76909CA5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30788" y="11088688"/>
            <a:ext cx="2819400" cy="0"/>
          </a:xfrm>
          <a:prstGeom prst="line">
            <a:avLst/>
          </a:prstGeom>
          <a:noFill/>
          <a:ln w="381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49" name="Text Box 6">
            <a:extLst>
              <a:ext uri="{FF2B5EF4-FFF2-40B4-BE49-F238E27FC236}">
                <a16:creationId xmlns:a16="http://schemas.microsoft.com/office/drawing/2014/main" id="{703F29D1-6928-4AC8-B797-8BF68FCC9248}"/>
              </a:ext>
            </a:extLst>
          </p:cNvPr>
          <p:cNvSpPr txBox="1">
            <a:spLocks/>
          </p:cNvSpPr>
          <p:nvPr/>
        </p:nvSpPr>
        <p:spPr bwMode="auto">
          <a:xfrm>
            <a:off x="20734338" y="10704513"/>
            <a:ext cx="25400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r>
              <a:rPr lang="fr-FR" altLang="fr-FR" sz="2500">
                <a:latin typeface="Retina Medium" charset="0"/>
              </a:rPr>
              <a:t>VAST &amp; VPAID compliant</a:t>
            </a:r>
          </a:p>
        </p:txBody>
      </p:sp>
      <p:sp>
        <p:nvSpPr>
          <p:cNvPr id="22550" name="Line 5">
            <a:extLst>
              <a:ext uri="{FF2B5EF4-FFF2-40B4-BE49-F238E27FC236}">
                <a16:creationId xmlns:a16="http://schemas.microsoft.com/office/drawing/2014/main" id="{733F9C0B-0814-4670-BB48-1F8048F9B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76738" y="8923338"/>
            <a:ext cx="2820987" cy="0"/>
          </a:xfrm>
          <a:prstGeom prst="line">
            <a:avLst/>
          </a:prstGeom>
          <a:noFill/>
          <a:ln w="381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51" name="Text Box 6">
            <a:extLst>
              <a:ext uri="{FF2B5EF4-FFF2-40B4-BE49-F238E27FC236}">
                <a16:creationId xmlns:a16="http://schemas.microsoft.com/office/drawing/2014/main" id="{CC6CD69E-AAC1-4551-9FFA-A328F798416A}"/>
              </a:ext>
            </a:extLst>
          </p:cNvPr>
          <p:cNvSpPr txBox="1">
            <a:spLocks/>
          </p:cNvSpPr>
          <p:nvPr/>
        </p:nvSpPr>
        <p:spPr bwMode="auto">
          <a:xfrm>
            <a:off x="20080288" y="8539163"/>
            <a:ext cx="31940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r>
              <a:rPr lang="fr-FR" altLang="fr-FR" sz="2500">
                <a:latin typeface="Retina Medium" charset="0"/>
              </a:rPr>
              <a:t>Full-featured player on touch devices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1D7F133B-D4B4-4004-8808-C1D18FD86EF4}"/>
              </a:ext>
            </a:extLst>
          </p:cNvPr>
          <p:cNvSpPr txBox="1">
            <a:spLocks/>
          </p:cNvSpPr>
          <p:nvPr/>
        </p:nvSpPr>
        <p:spPr bwMode="auto">
          <a:xfrm>
            <a:off x="2032000" y="1365250"/>
            <a:ext cx="76200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700"/>
              </a:lnSpc>
            </a:pPr>
            <a:r>
              <a:rPr lang="en-US" altLang="en-US" sz="2400">
                <a:solidFill>
                  <a:srgbClr val="56C7FF"/>
                </a:solidFill>
              </a:rPr>
              <a:t>ADVERTISING PLATFORM</a:t>
            </a:r>
          </a:p>
        </p:txBody>
      </p:sp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427038" y="4267200"/>
            <a:ext cx="235362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Managing the entire video </a:t>
            </a:r>
            <a:r>
              <a:rPr lang="fr-FR" altLang="fr-FR" sz="14500" dirty="0">
                <a:solidFill>
                  <a:schemeClr val="tx2">
                    <a:lumMod val="10000"/>
                  </a:schemeClr>
                </a:solidFill>
              </a:rPr>
              <a:t>streaming workflow</a:t>
            </a: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18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23559" name="Picture 7" descr="beach.jpg">
            <a:extLst>
              <a:ext uri="{FF2B5EF4-FFF2-40B4-BE49-F238E27FC236}">
                <a16:creationId xmlns:a16="http://schemas.microsoft.com/office/drawing/2014/main" id="{40C38A05-18C3-4578-895C-ADA831461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59953" r="1883" b="6711"/>
          <a:stretch>
            <a:fillRect/>
          </a:stretch>
        </p:blipFill>
        <p:spPr bwMode="auto">
          <a:xfrm>
            <a:off x="-25400" y="9015413"/>
            <a:ext cx="244411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Image 2">
            <a:extLst>
              <a:ext uri="{FF2B5EF4-FFF2-40B4-BE49-F238E27FC236}">
                <a16:creationId xmlns:a16="http://schemas.microsoft.com/office/drawing/2014/main" id="{2FBEFF62-CCD8-4905-8417-BABC4A9E2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400" y="571500"/>
            <a:ext cx="5589588" cy="994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 descr="DailyPulsePhone_01.png">
            <a:extLst>
              <a:ext uri="{FF2B5EF4-FFF2-40B4-BE49-F238E27FC236}">
                <a16:creationId xmlns:a16="http://schemas.microsoft.com/office/drawing/2014/main" id="{34FADCD5-F4D8-4795-9226-B752969F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038" y="4567238"/>
            <a:ext cx="5364162" cy="954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9" name="Picture 3" descr="pasted-image.pdf">
            <a:extLst>
              <a:ext uri="{FF2B5EF4-FFF2-40B4-BE49-F238E27FC236}">
                <a16:creationId xmlns:a16="http://schemas.microsoft.com/office/drawing/2014/main" id="{4B8EB1D1-E233-42AE-AF28-0A4ECF03A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3043238"/>
            <a:ext cx="6180138" cy="1260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DC397B31-FED6-4E5F-8B20-7DD034796B1F}"/>
              </a:ext>
            </a:extLst>
          </p:cNvPr>
          <p:cNvSpPr>
            <a:spLocks/>
          </p:cNvSpPr>
          <p:nvPr/>
        </p:nvSpPr>
        <p:spPr bwMode="auto">
          <a:xfrm>
            <a:off x="1524000" y="2225675"/>
            <a:ext cx="63500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8100"/>
              </a:lnSpc>
            </a:pPr>
            <a:r>
              <a:rPr lang="en-US" altLang="en-US" sz="8000">
                <a:solidFill>
                  <a:srgbClr val="222222"/>
                </a:solidFill>
              </a:rPr>
              <a:t>Monetization</a:t>
            </a:r>
          </a:p>
        </p:txBody>
      </p:sp>
      <p:sp>
        <p:nvSpPr>
          <p:cNvPr id="24581" name="Text Box 6">
            <a:extLst>
              <a:ext uri="{FF2B5EF4-FFF2-40B4-BE49-F238E27FC236}">
                <a16:creationId xmlns:a16="http://schemas.microsoft.com/office/drawing/2014/main" id="{DB640ED1-CEB9-4632-9C7A-0FF8F697AE19}"/>
              </a:ext>
            </a:extLst>
          </p:cNvPr>
          <p:cNvSpPr txBox="1">
            <a:spLocks/>
          </p:cNvSpPr>
          <p:nvPr/>
        </p:nvSpPr>
        <p:spPr bwMode="auto">
          <a:xfrm>
            <a:off x="1524000" y="7496175"/>
            <a:ext cx="6350000" cy="394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fr-FR" altLang="fr-FR" sz="3600">
                <a:latin typeface="Retina" panose="020B0604040502020304" charset="0"/>
              </a:rPr>
              <a:t>The only exception we made to our </a:t>
            </a:r>
            <a:r>
              <a:rPr lang="fr-FR" altLang="fr-FR" sz="3600" b="1">
                <a:solidFill>
                  <a:srgbClr val="4CC0FF"/>
                </a:solidFill>
                <a:latin typeface="Retina" panose="020B0604040502020304" charset="0"/>
              </a:rPr>
              <a:t>in-house approach </a:t>
            </a:r>
            <a:r>
              <a:rPr lang="fr-FR" altLang="fr-FR" sz="3600">
                <a:latin typeface="Retina" panose="020B0604040502020304" charset="0"/>
              </a:rPr>
              <a:t>was when it came to monetization, where up until very recently we continued to work with external partners.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49FF5-CBDB-604D-A913-18F253C67D9F}"/>
              </a:ext>
            </a:extLst>
          </p:cNvPr>
          <p:cNvSpPr/>
          <p:nvPr/>
        </p:nvSpPr>
        <p:spPr bwMode="auto">
          <a:xfrm>
            <a:off x="16281400" y="457200"/>
            <a:ext cx="5589588" cy="3937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 eaLnBrk="1">
              <a:lnSpc>
                <a:spcPct val="90000"/>
              </a:lnSpc>
              <a:defRPr/>
            </a:pPr>
            <a:endParaRPr lang="en-GB">
              <a:solidFill>
                <a:srgbClr val="2B2B2B"/>
              </a:solidFill>
              <a:sym typeface="Retina Black" panose="020B0604040502020304" pitchFamily="34" charset="77"/>
            </a:endParaRPr>
          </a:p>
        </p:txBody>
      </p:sp>
      <p:sp>
        <p:nvSpPr>
          <p:cNvPr id="24583" name="Text Box 8">
            <a:extLst>
              <a:ext uri="{FF2B5EF4-FFF2-40B4-BE49-F238E27FC236}">
                <a16:creationId xmlns:a16="http://schemas.microsoft.com/office/drawing/2014/main" id="{594EA3E5-DC91-44AD-8117-EE9673B77B1F}"/>
              </a:ext>
            </a:extLst>
          </p:cNvPr>
          <p:cNvSpPr txBox="1">
            <a:spLocks/>
          </p:cNvSpPr>
          <p:nvPr/>
        </p:nvSpPr>
        <p:spPr bwMode="auto">
          <a:xfrm>
            <a:off x="1522413" y="1365250"/>
            <a:ext cx="3744912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700"/>
              </a:lnSpc>
            </a:pPr>
            <a:r>
              <a:rPr lang="en-US" altLang="en-US" sz="2400">
                <a:solidFill>
                  <a:srgbClr val="56C7FF"/>
                </a:solidFill>
              </a:rPr>
              <a:t>ADVERTISING PLATFORM</a:t>
            </a:r>
          </a:p>
        </p:txBody>
      </p:sp>
      <p:sp>
        <p:nvSpPr>
          <p:cNvPr id="24584" name="Line 9">
            <a:extLst>
              <a:ext uri="{FF2B5EF4-FFF2-40B4-BE49-F238E27FC236}">
                <a16:creationId xmlns:a16="http://schemas.microsoft.com/office/drawing/2014/main" id="{24E29C1C-AA6B-4DAC-B1DD-FAC7A278C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585" name="Line 10">
            <a:extLst>
              <a:ext uri="{FF2B5EF4-FFF2-40B4-BE49-F238E27FC236}">
                <a16:creationId xmlns:a16="http://schemas.microsoft.com/office/drawing/2014/main" id="{AB643DE1-D169-4C35-A0C9-32CFA5F1C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586" name="Text Box 11">
            <a:extLst>
              <a:ext uri="{FF2B5EF4-FFF2-40B4-BE49-F238E27FC236}">
                <a16:creationId xmlns:a16="http://schemas.microsoft.com/office/drawing/2014/main" id="{4752EE36-26EC-43C6-A460-1C705BDEE70E}"/>
              </a:ext>
            </a:extLst>
          </p:cNvPr>
          <p:cNvSpPr txBox="1">
            <a:spLocks/>
          </p:cNvSpPr>
          <p:nvPr/>
        </p:nvSpPr>
        <p:spPr bwMode="auto">
          <a:xfrm>
            <a:off x="23510875" y="13081000"/>
            <a:ext cx="37147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DFA94CE4-CE1C-4656-B8B9-70F5778BE14B}" type="slidenum">
              <a:rPr lang="en-US" altLang="en-US" sz="1400">
                <a:solidFill>
                  <a:srgbClr val="929292"/>
                </a:solidFill>
              </a:rPr>
              <a:pPr algn="ctr" eaLnBrk="1"/>
              <a:t>19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24587" name="Image 4">
            <a:extLst>
              <a:ext uri="{FF2B5EF4-FFF2-40B4-BE49-F238E27FC236}">
                <a16:creationId xmlns:a16="http://schemas.microsoft.com/office/drawing/2014/main" id="{55AABA7B-ECA5-4A23-AF07-2EAB8EC2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038" y="4559300"/>
            <a:ext cx="5378450" cy="954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4" descr="pasted-image.pdf">
            <a:extLst>
              <a:ext uri="{FF2B5EF4-FFF2-40B4-BE49-F238E27FC236}">
                <a16:creationId xmlns:a16="http://schemas.microsoft.com/office/drawing/2014/main" id="{DC45E99A-8576-4B11-9CC2-9A71F7A4E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1988" y="-609600"/>
            <a:ext cx="6181725" cy="1260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9" name="Line 7">
            <a:extLst>
              <a:ext uri="{FF2B5EF4-FFF2-40B4-BE49-F238E27FC236}">
                <a16:creationId xmlns:a16="http://schemas.microsoft.com/office/drawing/2014/main" id="{48C96A9B-303B-4D52-B1EE-9406F7BABF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850900"/>
            <a:ext cx="21334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beach.jpg">
            <a:extLst>
              <a:ext uri="{FF2B5EF4-FFF2-40B4-BE49-F238E27FC236}">
                <a16:creationId xmlns:a16="http://schemas.microsoft.com/office/drawing/2014/main" id="{488A910D-ADA0-46BB-8A0A-D0D662303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D37A6ED5-4B06-4BB5-AF51-E0B3CE2523C4}"/>
              </a:ext>
            </a:extLst>
          </p:cNvPr>
          <p:cNvSpPr>
            <a:spLocks/>
          </p:cNvSpPr>
          <p:nvPr/>
        </p:nvSpPr>
        <p:spPr bwMode="auto">
          <a:xfrm>
            <a:off x="0" y="6665913"/>
            <a:ext cx="24384000" cy="7053262"/>
          </a:xfrm>
          <a:prstGeom prst="rect">
            <a:avLst/>
          </a:prstGeom>
          <a:solidFill>
            <a:srgbClr val="56C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endParaRPr lang="en-US" altLang="en-US" sz="3200" dirty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963A156-84D8-4B21-AA12-2B9B33D57A3C}"/>
              </a:ext>
            </a:extLst>
          </p:cNvPr>
          <p:cNvSpPr>
            <a:spLocks/>
          </p:cNvSpPr>
          <p:nvPr/>
        </p:nvSpPr>
        <p:spPr bwMode="auto">
          <a:xfrm>
            <a:off x="2514600" y="9017000"/>
            <a:ext cx="18288000" cy="259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10100"/>
              </a:lnSpc>
            </a:pPr>
            <a:endParaRPr lang="en-US" altLang="en-US" sz="10000" dirty="0">
              <a:solidFill>
                <a:srgbClr val="232323"/>
              </a:solidFill>
            </a:endParaRPr>
          </a:p>
        </p:txBody>
      </p:sp>
      <p:pic>
        <p:nvPicPr>
          <p:cNvPr id="7172" name="Picture 4" descr="pasted-image.pdf">
            <a:extLst>
              <a:ext uri="{FF2B5EF4-FFF2-40B4-BE49-F238E27FC236}">
                <a16:creationId xmlns:a16="http://schemas.microsoft.com/office/drawing/2014/main" id="{EB5BEEFB-3597-40A3-9683-6CB4AFC78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7427913"/>
            <a:ext cx="38862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3" name="Line 5">
            <a:extLst>
              <a:ext uri="{FF2B5EF4-FFF2-40B4-BE49-F238E27FC236}">
                <a16:creationId xmlns:a16="http://schemas.microsoft.com/office/drawing/2014/main" id="{2320F4D4-038D-4975-B35E-CF2C49535B6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32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174" name="Line 6">
            <a:extLst>
              <a:ext uri="{FF2B5EF4-FFF2-40B4-BE49-F238E27FC236}">
                <a16:creationId xmlns:a16="http://schemas.microsoft.com/office/drawing/2014/main" id="{AD40A770-C537-4A67-BDFA-34FC2FFF4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6781800"/>
            <a:ext cx="168640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175" name="Line 7">
            <a:extLst>
              <a:ext uri="{FF2B5EF4-FFF2-40B4-BE49-F238E27FC236}">
                <a16:creationId xmlns:a16="http://schemas.microsoft.com/office/drawing/2014/main" id="{0F614DCF-1B8D-429B-80E4-D0C0EFA61B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80200" y="6537325"/>
            <a:ext cx="50276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74FCEE8E-B03E-497B-87CA-5C74A50ED5DE}"/>
              </a:ext>
            </a:extLst>
          </p:cNvPr>
          <p:cNvSpPr txBox="1">
            <a:spLocks/>
          </p:cNvSpPr>
          <p:nvPr/>
        </p:nvSpPr>
        <p:spPr bwMode="auto">
          <a:xfrm>
            <a:off x="2536825" y="12174691"/>
            <a:ext cx="3202415" cy="607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en-US" altLang="en-US" sz="35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November, 2018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>
            <a:extLst>
              <a:ext uri="{FF2B5EF4-FFF2-40B4-BE49-F238E27FC236}">
                <a16:creationId xmlns:a16="http://schemas.microsoft.com/office/drawing/2014/main" id="{94D15686-4D93-4A62-8DE8-7F5D7866B4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8288" y="8656638"/>
            <a:ext cx="22845712" cy="0"/>
          </a:xfrm>
          <a:prstGeom prst="line">
            <a:avLst/>
          </a:prstGeom>
          <a:noFill/>
          <a:ln w="139700">
            <a:solidFill>
              <a:srgbClr val="2B2B2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5602" name="Oval 3">
            <a:extLst>
              <a:ext uri="{FF2B5EF4-FFF2-40B4-BE49-F238E27FC236}">
                <a16:creationId xmlns:a16="http://schemas.microsoft.com/office/drawing/2014/main" id="{72E3E5A8-7C90-43AC-BA32-B064665104F1}"/>
              </a:ext>
            </a:extLst>
          </p:cNvPr>
          <p:cNvSpPr>
            <a:spLocks/>
          </p:cNvSpPr>
          <p:nvPr/>
        </p:nvSpPr>
        <p:spPr bwMode="auto">
          <a:xfrm>
            <a:off x="1279525" y="8413750"/>
            <a:ext cx="482600" cy="484188"/>
          </a:xfrm>
          <a:prstGeom prst="ellipse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endParaRPr lang="en-US" altLang="en-US" sz="320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5603" name="Oval 4">
            <a:extLst>
              <a:ext uri="{FF2B5EF4-FFF2-40B4-BE49-F238E27FC236}">
                <a16:creationId xmlns:a16="http://schemas.microsoft.com/office/drawing/2014/main" id="{4393FFC4-6566-4E28-820D-3871B3EA1549}"/>
              </a:ext>
            </a:extLst>
          </p:cNvPr>
          <p:cNvSpPr>
            <a:spLocks/>
          </p:cNvSpPr>
          <p:nvPr/>
        </p:nvSpPr>
        <p:spPr bwMode="auto">
          <a:xfrm>
            <a:off x="15309850" y="8413750"/>
            <a:ext cx="482600" cy="484188"/>
          </a:xfrm>
          <a:prstGeom prst="ellipse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endParaRPr lang="en-US" altLang="en-US" sz="320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5604" name="Line 5">
            <a:extLst>
              <a:ext uri="{FF2B5EF4-FFF2-40B4-BE49-F238E27FC236}">
                <a16:creationId xmlns:a16="http://schemas.microsoft.com/office/drawing/2014/main" id="{2422185D-5BD9-43A2-870A-675C1365D9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850900"/>
            <a:ext cx="20572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5605" name="Line 6">
            <a:extLst>
              <a:ext uri="{FF2B5EF4-FFF2-40B4-BE49-F238E27FC236}">
                <a16:creationId xmlns:a16="http://schemas.microsoft.com/office/drawing/2014/main" id="{D25A6B49-4CDC-461F-B61F-94E42DA79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5606" name="Line 7">
            <a:extLst>
              <a:ext uri="{FF2B5EF4-FFF2-40B4-BE49-F238E27FC236}">
                <a16:creationId xmlns:a16="http://schemas.microsoft.com/office/drawing/2014/main" id="{45232BB5-BC56-4A14-AC3D-7AA67C4D3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0" y="571500"/>
            <a:ext cx="2286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5607" name="Rectangle 8">
            <a:extLst>
              <a:ext uri="{FF2B5EF4-FFF2-40B4-BE49-F238E27FC236}">
                <a16:creationId xmlns:a16="http://schemas.microsoft.com/office/drawing/2014/main" id="{E0BB99C0-E22D-4DC4-BF2E-BAA0B2770109}"/>
              </a:ext>
            </a:extLst>
          </p:cNvPr>
          <p:cNvSpPr>
            <a:spLocks/>
          </p:cNvSpPr>
          <p:nvPr/>
        </p:nvSpPr>
        <p:spPr bwMode="auto">
          <a:xfrm>
            <a:off x="1524000" y="2222500"/>
            <a:ext cx="15114588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8100"/>
              </a:lnSpc>
            </a:pPr>
            <a:r>
              <a:rPr lang="fr-FR" altLang="fr-FR" sz="8000"/>
              <a:t>2018: our in-house advertising platform is fully operational</a:t>
            </a:r>
            <a:endParaRPr lang="en-US" altLang="en-US" sz="6600">
              <a:solidFill>
                <a:srgbClr val="222222"/>
              </a:solidFill>
            </a:endParaRPr>
          </a:p>
        </p:txBody>
      </p:sp>
      <p:sp>
        <p:nvSpPr>
          <p:cNvPr id="25608" name="Text Box 9">
            <a:extLst>
              <a:ext uri="{FF2B5EF4-FFF2-40B4-BE49-F238E27FC236}">
                <a16:creationId xmlns:a16="http://schemas.microsoft.com/office/drawing/2014/main" id="{E22A81B3-A699-46E1-8819-165C9AF22ED2}"/>
              </a:ext>
            </a:extLst>
          </p:cNvPr>
          <p:cNvSpPr txBox="1">
            <a:spLocks/>
          </p:cNvSpPr>
          <p:nvPr/>
        </p:nvSpPr>
        <p:spPr bwMode="auto">
          <a:xfrm>
            <a:off x="23525163" y="13081000"/>
            <a:ext cx="34290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49B59301-1EB7-41ED-AC0D-197ABB5DAC41}" type="slidenum">
              <a:rPr lang="en-US" altLang="en-US" sz="1400">
                <a:solidFill>
                  <a:srgbClr val="929292"/>
                </a:solidFill>
              </a:rPr>
              <a:pPr algn="ctr" eaLnBrk="1"/>
              <a:t>20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25609" name="Rectangle 10">
            <a:extLst>
              <a:ext uri="{FF2B5EF4-FFF2-40B4-BE49-F238E27FC236}">
                <a16:creationId xmlns:a16="http://schemas.microsoft.com/office/drawing/2014/main" id="{D0168BC8-AE59-48F3-9D5D-1E7F59671123}"/>
              </a:ext>
            </a:extLst>
          </p:cNvPr>
          <p:cNvSpPr>
            <a:spLocks/>
          </p:cNvSpPr>
          <p:nvPr/>
        </p:nvSpPr>
        <p:spPr bwMode="auto">
          <a:xfrm>
            <a:off x="1514475" y="6705600"/>
            <a:ext cx="5927725" cy="145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</a:pPr>
            <a:r>
              <a:rPr lang="en-US" altLang="en-US" sz="6000"/>
              <a:t>SSP</a:t>
            </a:r>
          </a:p>
        </p:txBody>
      </p:sp>
      <p:sp>
        <p:nvSpPr>
          <p:cNvPr id="25610" name="Rectangle 11">
            <a:extLst>
              <a:ext uri="{FF2B5EF4-FFF2-40B4-BE49-F238E27FC236}">
                <a16:creationId xmlns:a16="http://schemas.microsoft.com/office/drawing/2014/main" id="{D467A480-E063-41A8-9DA1-83819E1C4536}"/>
              </a:ext>
            </a:extLst>
          </p:cNvPr>
          <p:cNvSpPr>
            <a:spLocks/>
          </p:cNvSpPr>
          <p:nvPr/>
        </p:nvSpPr>
        <p:spPr bwMode="auto">
          <a:xfrm>
            <a:off x="8609013" y="6705600"/>
            <a:ext cx="5927725" cy="145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</a:pPr>
            <a:r>
              <a:rPr lang="en-US" altLang="en-US" sz="6000"/>
              <a:t>Ad Server</a:t>
            </a:r>
          </a:p>
        </p:txBody>
      </p:sp>
      <p:sp>
        <p:nvSpPr>
          <p:cNvPr id="25611" name="Rectangle 12">
            <a:extLst>
              <a:ext uri="{FF2B5EF4-FFF2-40B4-BE49-F238E27FC236}">
                <a16:creationId xmlns:a16="http://schemas.microsoft.com/office/drawing/2014/main" id="{B32DC0C8-4577-45EE-9AA0-28EEB09B2F11}"/>
              </a:ext>
            </a:extLst>
          </p:cNvPr>
          <p:cNvSpPr>
            <a:spLocks/>
          </p:cNvSpPr>
          <p:nvPr/>
        </p:nvSpPr>
        <p:spPr bwMode="auto">
          <a:xfrm>
            <a:off x="15532100" y="6702425"/>
            <a:ext cx="592772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</a:pPr>
            <a:r>
              <a:rPr lang="en-US" altLang="en-US" sz="6000"/>
              <a:t>DSP</a:t>
            </a:r>
          </a:p>
        </p:txBody>
      </p:sp>
      <p:sp>
        <p:nvSpPr>
          <p:cNvPr id="25612" name="Text Box 13">
            <a:extLst>
              <a:ext uri="{FF2B5EF4-FFF2-40B4-BE49-F238E27FC236}">
                <a16:creationId xmlns:a16="http://schemas.microsoft.com/office/drawing/2014/main" id="{0799D81F-9862-49FB-90B0-7C770DEB87A6}"/>
              </a:ext>
            </a:extLst>
          </p:cNvPr>
          <p:cNvSpPr txBox="1">
            <a:spLocks/>
          </p:cNvSpPr>
          <p:nvPr/>
        </p:nvSpPr>
        <p:spPr bwMode="auto">
          <a:xfrm>
            <a:off x="1511300" y="9299575"/>
            <a:ext cx="54610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3700"/>
              </a:lnSpc>
              <a:spcBef>
                <a:spcPts val="1000"/>
              </a:spcBef>
            </a:pPr>
            <a:r>
              <a:rPr lang="fr-FR" altLang="fr-FR" sz="2500">
                <a:latin typeface="Retina" panose="020B0604040502020304" charset="0"/>
              </a:rPr>
              <a:t>Our « </a:t>
            </a:r>
            <a:r>
              <a:rPr lang="fr-FR" altLang="fr-FR" sz="2500" i="1">
                <a:latin typeface="Retina" panose="020B0604040502020304" charset="0"/>
              </a:rPr>
              <a:t>Sell Side Platform</a:t>
            </a:r>
            <a:r>
              <a:rPr lang="fr-FR" altLang="fr-FR" sz="2500">
                <a:latin typeface="Retina" panose="020B0604040502020304" charset="0"/>
              </a:rPr>
              <a:t> » allows editors to automate and optimize </a:t>
            </a:r>
            <a:r>
              <a:rPr lang="en-US" altLang="en-US" sz="2500" b="1">
                <a:solidFill>
                  <a:srgbClr val="56C7FF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the sale </a:t>
            </a:r>
            <a:r>
              <a:rPr lang="fr-FR" altLang="fr-FR" sz="2500">
                <a:latin typeface="Retina" panose="020B0604040502020304" charset="0"/>
              </a:rPr>
              <a:t>of their advertising spaces.</a:t>
            </a:r>
            <a:endParaRPr lang="en-US" altLang="en-US" sz="250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25613" name="Text Box 14">
            <a:extLst>
              <a:ext uri="{FF2B5EF4-FFF2-40B4-BE49-F238E27FC236}">
                <a16:creationId xmlns:a16="http://schemas.microsoft.com/office/drawing/2014/main" id="{FA75EAC8-CC56-4B52-B7DA-318CD81CBBBC}"/>
              </a:ext>
            </a:extLst>
          </p:cNvPr>
          <p:cNvSpPr txBox="1">
            <a:spLocks/>
          </p:cNvSpPr>
          <p:nvPr/>
        </p:nvSpPr>
        <p:spPr bwMode="auto">
          <a:xfrm>
            <a:off x="8597900" y="9299575"/>
            <a:ext cx="5461000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3700"/>
              </a:lnSpc>
              <a:spcBef>
                <a:spcPts val="1000"/>
              </a:spcBef>
            </a:pPr>
            <a:r>
              <a:rPr lang="en-US" altLang="en-US" sz="250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Our </a:t>
            </a:r>
            <a:r>
              <a:rPr lang="fr-FR" altLang="fr-FR" sz="2500">
                <a:latin typeface="Retina" panose="020B0604040502020304" charset="0"/>
              </a:rPr>
              <a:t>« </a:t>
            </a:r>
            <a:r>
              <a:rPr lang="en-US" altLang="en-US" sz="250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Ad server</a:t>
            </a:r>
            <a:r>
              <a:rPr lang="fr-FR" altLang="fr-FR" sz="2500">
                <a:latin typeface="Retina" panose="020B0604040502020304" charset="0"/>
              </a:rPr>
              <a:t> » </a:t>
            </a:r>
            <a:r>
              <a:rPr lang="en-US" altLang="en-US" sz="250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allows </a:t>
            </a:r>
            <a:r>
              <a:rPr lang="fr-FR" altLang="fr-FR" sz="2500">
                <a:latin typeface="Retina" panose="020B0604040502020304" charset="0"/>
              </a:rPr>
              <a:t>announcers</a:t>
            </a:r>
            <a:r>
              <a:rPr lang="en-US" altLang="en-US" sz="250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 to control their media investments and to manage their advertising campaigns. It is governed by a system of </a:t>
            </a:r>
            <a:r>
              <a:rPr lang="en-US" altLang="en-US" sz="2500" b="1">
                <a:solidFill>
                  <a:srgbClr val="56C7FF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bids</a:t>
            </a:r>
            <a:r>
              <a:rPr lang="en-US" altLang="en-US" sz="250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.</a:t>
            </a:r>
          </a:p>
        </p:txBody>
      </p:sp>
      <p:sp>
        <p:nvSpPr>
          <p:cNvPr id="25614" name="Text Box 15">
            <a:extLst>
              <a:ext uri="{FF2B5EF4-FFF2-40B4-BE49-F238E27FC236}">
                <a16:creationId xmlns:a16="http://schemas.microsoft.com/office/drawing/2014/main" id="{EE6C8771-C774-436C-8D32-74DA7E95F2A6}"/>
              </a:ext>
            </a:extLst>
          </p:cNvPr>
          <p:cNvSpPr txBox="1">
            <a:spLocks/>
          </p:cNvSpPr>
          <p:nvPr/>
        </p:nvSpPr>
        <p:spPr bwMode="auto">
          <a:xfrm>
            <a:off x="15554325" y="9299575"/>
            <a:ext cx="5461000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3700"/>
              </a:lnSpc>
              <a:spcBef>
                <a:spcPts val="1000"/>
              </a:spcBef>
            </a:pPr>
            <a:r>
              <a:rPr lang="fr-FR" altLang="fr-FR" sz="2500">
                <a:latin typeface="Retina" panose="020B0604040502020304" charset="0"/>
              </a:rPr>
              <a:t>Our « </a:t>
            </a:r>
            <a:r>
              <a:rPr lang="fr-FR" altLang="fr-FR" sz="2500" i="1">
                <a:latin typeface="Retina" panose="020B0604040502020304" charset="0"/>
              </a:rPr>
              <a:t>Demand Side Platform</a:t>
            </a:r>
            <a:r>
              <a:rPr lang="fr-FR" altLang="fr-FR" sz="2500">
                <a:latin typeface="Retina" panose="020B0604040502020304" charset="0"/>
              </a:rPr>
              <a:t> » allows announcers and media agencies to optimize their display advertising </a:t>
            </a:r>
            <a:r>
              <a:rPr lang="en-US" altLang="en-US" sz="2500" b="1">
                <a:solidFill>
                  <a:srgbClr val="56C7FF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buying</a:t>
            </a:r>
            <a:r>
              <a:rPr lang="fr-FR" altLang="fr-FR" sz="2500">
                <a:latin typeface="Retina" panose="020B0604040502020304" charset="0"/>
              </a:rPr>
              <a:t> space.</a:t>
            </a:r>
            <a:endParaRPr lang="en-US" altLang="en-US" sz="250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25615" name="Oval 16">
            <a:extLst>
              <a:ext uri="{FF2B5EF4-FFF2-40B4-BE49-F238E27FC236}">
                <a16:creationId xmlns:a16="http://schemas.microsoft.com/office/drawing/2014/main" id="{2F7AD0DB-9B05-4BED-BD2E-D5A709D28642}"/>
              </a:ext>
            </a:extLst>
          </p:cNvPr>
          <p:cNvSpPr>
            <a:spLocks/>
          </p:cNvSpPr>
          <p:nvPr/>
        </p:nvSpPr>
        <p:spPr bwMode="auto">
          <a:xfrm>
            <a:off x="8377238" y="8432800"/>
            <a:ext cx="444500" cy="446088"/>
          </a:xfrm>
          <a:prstGeom prst="ellipse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ct val="110000"/>
              </a:lnSpc>
            </a:pPr>
            <a:endParaRPr lang="en-US" altLang="en-US" sz="320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5616" name="Text Box 8">
            <a:extLst>
              <a:ext uri="{FF2B5EF4-FFF2-40B4-BE49-F238E27FC236}">
                <a16:creationId xmlns:a16="http://schemas.microsoft.com/office/drawing/2014/main" id="{4EE2BAE2-77EB-47C8-9CEE-16ED326D7292}"/>
              </a:ext>
            </a:extLst>
          </p:cNvPr>
          <p:cNvSpPr txBox="1">
            <a:spLocks/>
          </p:cNvSpPr>
          <p:nvPr/>
        </p:nvSpPr>
        <p:spPr bwMode="auto">
          <a:xfrm>
            <a:off x="1522413" y="1365250"/>
            <a:ext cx="3744912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700"/>
              </a:lnSpc>
            </a:pPr>
            <a:r>
              <a:rPr lang="en-US" altLang="en-US" sz="2400">
                <a:solidFill>
                  <a:srgbClr val="56C7FF"/>
                </a:solidFill>
              </a:rPr>
              <a:t>ADVERTISING PLATFORM</a:t>
            </a:r>
          </a:p>
        </p:txBody>
      </p:sp>
      <p:pic>
        <p:nvPicPr>
          <p:cNvPr id="25617" name="Picture 18">
            <a:extLst>
              <a:ext uri="{FF2B5EF4-FFF2-40B4-BE49-F238E27FC236}">
                <a16:creationId xmlns:a16="http://schemas.microsoft.com/office/drawing/2014/main" id="{52B85EB3-0283-4DF7-8977-D1A7227BC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100" y="5876925"/>
            <a:ext cx="965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8" name="Picture 8">
            <a:extLst>
              <a:ext uri="{FF2B5EF4-FFF2-40B4-BE49-F238E27FC236}">
                <a16:creationId xmlns:a16="http://schemas.microsoft.com/office/drawing/2014/main" id="{F5A20569-DA34-4908-9856-6EE82291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3" y="6038850"/>
            <a:ext cx="10160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9" name="Picture 20">
            <a:extLst>
              <a:ext uri="{FF2B5EF4-FFF2-40B4-BE49-F238E27FC236}">
                <a16:creationId xmlns:a16="http://schemas.microsoft.com/office/drawing/2014/main" id="{3B103A4B-B13F-45F0-A4F9-958491D2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5872163"/>
            <a:ext cx="762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2032000" y="2667007"/>
            <a:ext cx="20675601" cy="518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ct val="90000"/>
              </a:lnSpc>
            </a:pPr>
            <a:r>
              <a:rPr lang="en-US" altLang="en-US" sz="14500" dirty="0">
                <a:solidFill>
                  <a:srgbClr val="232323"/>
                </a:solidFill>
              </a:rPr>
              <a:t>2017 : Building One</a:t>
            </a: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 App for Xbox and Desktop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21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23559" name="Picture 7" descr="beach.jpg">
            <a:extLst>
              <a:ext uri="{FF2B5EF4-FFF2-40B4-BE49-F238E27FC236}">
                <a16:creationId xmlns:a16="http://schemas.microsoft.com/office/drawing/2014/main" id="{40C38A05-18C3-4578-895C-ADA831461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59953" r="1883" b="6711"/>
          <a:stretch>
            <a:fillRect/>
          </a:stretch>
        </p:blipFill>
        <p:spPr bwMode="auto">
          <a:xfrm>
            <a:off x="-25400" y="7848605"/>
            <a:ext cx="24441150" cy="5929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39677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beach.jpg">
            <a:extLst>
              <a:ext uri="{FF2B5EF4-FFF2-40B4-BE49-F238E27FC236}">
                <a16:creationId xmlns:a16="http://schemas.microsoft.com/office/drawing/2014/main" id="{772A241E-1C7F-432A-AED7-53D17D90F61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4" t="146" r="31534" b="4427"/>
          <a:stretch>
            <a:fillRect/>
          </a:stretch>
        </p:blipFill>
        <p:spPr bwMode="auto">
          <a:xfrm>
            <a:off x="14893925" y="-6350"/>
            <a:ext cx="9490075" cy="137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6" name="Line 2">
            <a:extLst>
              <a:ext uri="{FF2B5EF4-FFF2-40B4-BE49-F238E27FC236}">
                <a16:creationId xmlns:a16="http://schemas.microsoft.com/office/drawing/2014/main" id="{D9320DDA-3566-458C-951F-41069E55EB6D}"/>
              </a:ext>
            </a:extLst>
          </p:cNvPr>
          <p:cNvSpPr>
            <a:spLocks noChangeShapeType="1"/>
          </p:cNvSpPr>
          <p:nvPr/>
        </p:nvSpPr>
        <p:spPr bwMode="auto">
          <a:xfrm>
            <a:off x="-1593850" y="3606800"/>
            <a:ext cx="3694113" cy="0"/>
          </a:xfrm>
          <a:prstGeom prst="line">
            <a:avLst/>
          </a:prstGeom>
          <a:noFill/>
          <a:ln w="1397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28" name="Line 4">
            <a:extLst>
              <a:ext uri="{FF2B5EF4-FFF2-40B4-BE49-F238E27FC236}">
                <a16:creationId xmlns:a16="http://schemas.microsoft.com/office/drawing/2014/main" id="{6C9FD5D0-02CE-4AA6-A457-64FCB1533C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904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29" name="Line 5">
            <a:extLst>
              <a:ext uri="{FF2B5EF4-FFF2-40B4-BE49-F238E27FC236}">
                <a16:creationId xmlns:a16="http://schemas.microsoft.com/office/drawing/2014/main" id="{8EE5D972-7860-4D65-853C-B80112674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90000" y="571500"/>
            <a:ext cx="279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30" name="Line 6">
            <a:extLst>
              <a:ext uri="{FF2B5EF4-FFF2-40B4-BE49-F238E27FC236}">
                <a16:creationId xmlns:a16="http://schemas.microsoft.com/office/drawing/2014/main" id="{27A63E8A-96AD-4DCD-93A0-EDD7D0B8F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0F0B6338-3031-491D-812B-26A7CBCB3BAD}"/>
              </a:ext>
            </a:extLst>
          </p:cNvPr>
          <p:cNvSpPr>
            <a:spLocks/>
          </p:cNvSpPr>
          <p:nvPr/>
        </p:nvSpPr>
        <p:spPr bwMode="auto">
          <a:xfrm>
            <a:off x="2640013" y="2584450"/>
            <a:ext cx="16790987" cy="188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ct val="90000"/>
              </a:lnSpc>
            </a:pPr>
            <a:r>
              <a:rPr lang="en-US" altLang="en-US" sz="12500" dirty="0">
                <a:solidFill>
                  <a:srgbClr val="232323"/>
                </a:solidFill>
              </a:rPr>
              <a:t>Building One </a:t>
            </a:r>
          </a:p>
          <a:p>
            <a:pPr eaLnBrk="1">
              <a:lnSpc>
                <a:spcPct val="90000"/>
              </a:lnSpc>
            </a:pPr>
            <a:r>
              <a:rPr lang="en-US" altLang="en-US" sz="12500" dirty="0">
                <a:solidFill>
                  <a:srgbClr val="232323"/>
                </a:solidFill>
              </a:rPr>
              <a:t>Xbox &amp; Desktop</a:t>
            </a:r>
            <a:br>
              <a:rPr lang="en-US" altLang="en-US" sz="12500" dirty="0">
                <a:solidFill>
                  <a:srgbClr val="232323"/>
                </a:solidFill>
              </a:rPr>
            </a:br>
            <a:r>
              <a:rPr lang="en-US" altLang="en-US" sz="12500" dirty="0">
                <a:solidFill>
                  <a:srgbClr val="232323"/>
                </a:solidFill>
              </a:rPr>
              <a:t>UWP</a:t>
            </a:r>
          </a:p>
        </p:txBody>
      </p:sp>
      <p:sp>
        <p:nvSpPr>
          <p:cNvPr id="26632" name="Rectangle 8">
            <a:extLst>
              <a:ext uri="{FF2B5EF4-FFF2-40B4-BE49-F238E27FC236}">
                <a16:creationId xmlns:a16="http://schemas.microsoft.com/office/drawing/2014/main" id="{ACB93150-93B7-4FE3-A297-F08D572E508F}"/>
              </a:ext>
            </a:extLst>
          </p:cNvPr>
          <p:cNvSpPr>
            <a:spLocks/>
          </p:cNvSpPr>
          <p:nvPr/>
        </p:nvSpPr>
        <p:spPr bwMode="auto">
          <a:xfrm>
            <a:off x="2640013" y="8382000"/>
            <a:ext cx="8262937" cy="388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57200" indent="-4572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35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New watching experience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35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New UI &amp; UX design  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35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New Architecture</a:t>
            </a:r>
          </a:p>
        </p:txBody>
      </p:sp>
      <p:sp>
        <p:nvSpPr>
          <p:cNvPr id="26633" name="Rectangle 9">
            <a:extLst>
              <a:ext uri="{FF2B5EF4-FFF2-40B4-BE49-F238E27FC236}">
                <a16:creationId xmlns:a16="http://schemas.microsoft.com/office/drawing/2014/main" id="{9890D375-8EDC-42D3-AF9C-BABB1CEDEC12}"/>
              </a:ext>
            </a:extLst>
          </p:cNvPr>
          <p:cNvSpPr>
            <a:spLocks/>
          </p:cNvSpPr>
          <p:nvPr/>
        </p:nvSpPr>
        <p:spPr bwMode="auto">
          <a:xfrm>
            <a:off x="2640013" y="1676400"/>
            <a:ext cx="6350000" cy="89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</a:pPr>
            <a:r>
              <a:rPr lang="en-US" altLang="en-US" sz="4500" dirty="0">
                <a:solidFill>
                  <a:srgbClr val="56C7FF"/>
                </a:solidFill>
              </a:rPr>
              <a:t>Our challenges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F21E68F-5BFE-40D8-A91C-6423DF7696A3}"/>
              </a:ext>
            </a:extLst>
          </p:cNvPr>
          <p:cNvSpPr txBox="1">
            <a:spLocks/>
          </p:cNvSpPr>
          <p:nvPr/>
        </p:nvSpPr>
        <p:spPr bwMode="auto">
          <a:xfrm>
            <a:off x="23515638" y="13081000"/>
            <a:ext cx="36195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131EC5D-C789-401B-990A-F6FF48A3F33C}" type="slidenum">
              <a:rPr lang="en-US" altLang="en-US" sz="1400">
                <a:solidFill>
                  <a:srgbClr val="929292"/>
                </a:solidFill>
              </a:rPr>
              <a:pPr algn="ctr" eaLnBrk="1"/>
              <a:t>22</a:t>
            </a:fld>
            <a:endParaRPr lang="en-US" altLang="en-US" sz="140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66858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Résultat de recherche d'images pour &quot;documentation technique&quot;">
            <a:extLst>
              <a:ext uri="{FF2B5EF4-FFF2-40B4-BE49-F238E27FC236}">
                <a16:creationId xmlns:a16="http://schemas.microsoft.com/office/drawing/2014/main" id="{E73D812F-1A0C-4778-91F0-CB96CFA4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99" r="-4219" b="-99"/>
          <a:stretch>
            <a:fillRect/>
          </a:stretch>
        </p:blipFill>
        <p:spPr bwMode="auto">
          <a:xfrm>
            <a:off x="12039600" y="-228600"/>
            <a:ext cx="15365413" cy="140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2" name="Text Box 3">
            <a:extLst>
              <a:ext uri="{FF2B5EF4-FFF2-40B4-BE49-F238E27FC236}">
                <a16:creationId xmlns:a16="http://schemas.microsoft.com/office/drawing/2014/main" id="{080DB1C3-E9B4-4840-A234-66EE7B699E29}"/>
              </a:ext>
            </a:extLst>
          </p:cNvPr>
          <p:cNvSpPr txBox="1">
            <a:spLocks/>
          </p:cNvSpPr>
          <p:nvPr/>
        </p:nvSpPr>
        <p:spPr bwMode="auto">
          <a:xfrm>
            <a:off x="2528888" y="5882233"/>
            <a:ext cx="6350000" cy="371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marL="457200" indent="-457200"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altLang="fr-FR" sz="4800" dirty="0" err="1">
                <a:latin typeface="Retina" panose="020B0604040502020304" pitchFamily="34" charset="77"/>
              </a:rPr>
              <a:t>GraphQL</a:t>
            </a:r>
            <a:endParaRPr lang="fr-FR" altLang="fr-FR" sz="4800" dirty="0">
              <a:latin typeface="Retina" panose="020B0604040502020304" pitchFamily="34" charset="77"/>
            </a:endParaRPr>
          </a:p>
          <a:p>
            <a:pPr marL="457200" indent="-457200"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altLang="fr-FR" sz="4800" dirty="0" err="1">
                <a:latin typeface="Retina" panose="020B0604040502020304" pitchFamily="34" charset="77"/>
              </a:rPr>
              <a:t>ReactiveUI</a:t>
            </a:r>
            <a:endParaRPr lang="fr-FR" altLang="fr-FR" sz="4800" dirty="0">
              <a:latin typeface="Retina" panose="020B0604040502020304" pitchFamily="34" charset="77"/>
            </a:endParaRPr>
          </a:p>
          <a:p>
            <a:pPr marL="457200" indent="-457200"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altLang="fr-FR" sz="4800" dirty="0" err="1">
                <a:latin typeface="Retina" panose="020B0604040502020304" pitchFamily="34" charset="77"/>
              </a:rPr>
              <a:t>MvvmLight</a:t>
            </a:r>
            <a:endParaRPr lang="fr-FR" altLang="fr-FR" sz="4800" dirty="0">
              <a:latin typeface="Retina" panose="020B0604040502020304" pitchFamily="34" charset="77"/>
            </a:endParaRPr>
          </a:p>
          <a:p>
            <a:pPr marL="457200" indent="-457200"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fr-FR" altLang="fr-FR" sz="4800" dirty="0">
                <a:latin typeface="Retina" panose="020B0604040502020304" pitchFamily="34" charset="77"/>
              </a:rPr>
              <a:t>Windows Community Toolkit</a:t>
            </a:r>
          </a:p>
        </p:txBody>
      </p:sp>
      <p:sp>
        <p:nvSpPr>
          <p:cNvPr id="35843" name="Rectangle 4">
            <a:extLst>
              <a:ext uri="{FF2B5EF4-FFF2-40B4-BE49-F238E27FC236}">
                <a16:creationId xmlns:a16="http://schemas.microsoft.com/office/drawing/2014/main" id="{98DD212D-4AEE-48C7-8D3E-937247A1069E}"/>
              </a:ext>
            </a:extLst>
          </p:cNvPr>
          <p:cNvSpPr>
            <a:spLocks/>
          </p:cNvSpPr>
          <p:nvPr/>
        </p:nvSpPr>
        <p:spPr bwMode="auto">
          <a:xfrm>
            <a:off x="2540000" y="2225675"/>
            <a:ext cx="89662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eaLnBrk="1">
              <a:spcBef>
                <a:spcPts val="2000"/>
              </a:spcBef>
            </a:pPr>
            <a:r>
              <a:rPr lang="en-US" sz="9600" b="1" dirty="0"/>
              <a:t>How was the app built</a:t>
            </a:r>
          </a:p>
          <a:p>
            <a:pPr eaLnBrk="1">
              <a:spcBef>
                <a:spcPts val="2000"/>
              </a:spcBef>
            </a:pPr>
            <a:endParaRPr lang="en-US" altLang="en-US" sz="8000" dirty="0"/>
          </a:p>
        </p:txBody>
      </p:sp>
      <p:sp>
        <p:nvSpPr>
          <p:cNvPr id="180229" name="Text Box 5">
            <a:extLst>
              <a:ext uri="{FF2B5EF4-FFF2-40B4-BE49-F238E27FC236}">
                <a16:creationId xmlns:a16="http://schemas.microsoft.com/office/drawing/2014/main" id="{0A366B88-6355-9A49-BB78-7B4282B6A00B}"/>
              </a:ext>
            </a:extLst>
          </p:cNvPr>
          <p:cNvSpPr txBox="1">
            <a:spLocks/>
          </p:cNvSpPr>
          <p:nvPr/>
        </p:nvSpPr>
        <p:spPr bwMode="auto">
          <a:xfrm>
            <a:off x="2540000" y="1361666"/>
            <a:ext cx="6348413" cy="62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User Product</a:t>
            </a:r>
          </a:p>
        </p:txBody>
      </p:sp>
      <p:sp>
        <p:nvSpPr>
          <p:cNvPr id="35845" name="Line 6">
            <a:extLst>
              <a:ext uri="{FF2B5EF4-FFF2-40B4-BE49-F238E27FC236}">
                <a16:creationId xmlns:a16="http://schemas.microsoft.com/office/drawing/2014/main" id="{31E28DC1-2AC1-46A1-A7C1-B28843D666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7397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846" name="Line 7">
            <a:extLst>
              <a:ext uri="{FF2B5EF4-FFF2-40B4-BE49-F238E27FC236}">
                <a16:creationId xmlns:a16="http://schemas.microsoft.com/office/drawing/2014/main" id="{1F81C89F-1363-4CFB-976B-53598586B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39000" y="571500"/>
            <a:ext cx="4445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847" name="Line 8">
            <a:extLst>
              <a:ext uri="{FF2B5EF4-FFF2-40B4-BE49-F238E27FC236}">
                <a16:creationId xmlns:a16="http://schemas.microsoft.com/office/drawing/2014/main" id="{2D2DA088-C977-4453-983F-E96CFC5C834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848" name="Text Box 9">
            <a:extLst>
              <a:ext uri="{FF2B5EF4-FFF2-40B4-BE49-F238E27FC236}">
                <a16:creationId xmlns:a16="http://schemas.microsoft.com/office/drawing/2014/main" id="{087A29E9-8B62-404D-ADB5-0483A7FC432F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algn="ctr" eaLnBrk="1"/>
            <a:fld id="{00579C82-A159-4430-8E99-351F4F627E27}" type="slidenum">
              <a:rPr lang="en-US" altLang="en-US" sz="1400">
                <a:solidFill>
                  <a:srgbClr val="929292"/>
                </a:solidFill>
              </a:rPr>
              <a:pPr algn="ctr" eaLnBrk="1"/>
              <a:t>23</a:t>
            </a:fld>
            <a:endParaRPr lang="en-US" altLang="en-US" sz="14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Résultat de recherche d'images pour &quot;documentation technique&quot;">
            <a:extLst>
              <a:ext uri="{FF2B5EF4-FFF2-40B4-BE49-F238E27FC236}">
                <a16:creationId xmlns:a16="http://schemas.microsoft.com/office/drawing/2014/main" id="{E73D812F-1A0C-4778-91F0-CB96CFA4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99" r="-4219" b="-99"/>
          <a:stretch>
            <a:fillRect/>
          </a:stretch>
        </p:blipFill>
        <p:spPr bwMode="auto">
          <a:xfrm>
            <a:off x="12039600" y="-228600"/>
            <a:ext cx="15365413" cy="140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2" name="Text Box 3">
            <a:extLst>
              <a:ext uri="{FF2B5EF4-FFF2-40B4-BE49-F238E27FC236}">
                <a16:creationId xmlns:a16="http://schemas.microsoft.com/office/drawing/2014/main" id="{080DB1C3-E9B4-4840-A234-66EE7B699E29}"/>
              </a:ext>
            </a:extLst>
          </p:cNvPr>
          <p:cNvSpPr txBox="1">
            <a:spLocks/>
          </p:cNvSpPr>
          <p:nvPr/>
        </p:nvSpPr>
        <p:spPr bwMode="auto">
          <a:xfrm>
            <a:off x="2539206" y="5543649"/>
            <a:ext cx="8662194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marL="457200" indent="-457200"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fr-FR" sz="4800" dirty="0">
                <a:latin typeface="Retina" panose="020B0604040502020304" pitchFamily="34" charset="77"/>
              </a:rPr>
              <a:t>HockeyApp for crashes</a:t>
            </a:r>
          </a:p>
          <a:p>
            <a:pPr marL="457200" indent="-457200"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fr-FR" sz="4800" dirty="0">
                <a:latin typeface="Retina" panose="020B0604040502020304" pitchFamily="34" charset="77"/>
              </a:rPr>
              <a:t>Custom app tracking</a:t>
            </a:r>
          </a:p>
          <a:p>
            <a:pPr marL="457200" indent="-457200"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fr-FR" sz="4800" dirty="0">
                <a:latin typeface="Retina" panose="020B0604040502020304" pitchFamily="34" charset="77"/>
              </a:rPr>
              <a:t>Braze for push notifications</a:t>
            </a:r>
          </a:p>
          <a:p>
            <a:pPr marL="457200" indent="-457200"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fr-FR" sz="4800" dirty="0">
                <a:latin typeface="Retina" panose="020B0604040502020304" pitchFamily="34" charset="77"/>
              </a:rPr>
              <a:t>DM SDK for player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defRPr/>
            </a:pPr>
            <a:endParaRPr lang="fr-FR" altLang="fr-FR" sz="4800" dirty="0">
              <a:latin typeface="Retina" panose="020B0604040502020304" pitchFamily="34" charset="77"/>
            </a:endParaRPr>
          </a:p>
        </p:txBody>
      </p:sp>
      <p:sp>
        <p:nvSpPr>
          <p:cNvPr id="35843" name="Rectangle 4">
            <a:extLst>
              <a:ext uri="{FF2B5EF4-FFF2-40B4-BE49-F238E27FC236}">
                <a16:creationId xmlns:a16="http://schemas.microsoft.com/office/drawing/2014/main" id="{98DD212D-4AEE-48C7-8D3E-937247A1069E}"/>
              </a:ext>
            </a:extLst>
          </p:cNvPr>
          <p:cNvSpPr>
            <a:spLocks/>
          </p:cNvSpPr>
          <p:nvPr/>
        </p:nvSpPr>
        <p:spPr bwMode="auto">
          <a:xfrm>
            <a:off x="2540000" y="2225675"/>
            <a:ext cx="89662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eaLnBrk="1">
              <a:spcBef>
                <a:spcPts val="2000"/>
              </a:spcBef>
            </a:pPr>
            <a:r>
              <a:rPr lang="en-US" sz="9600" b="1" dirty="0"/>
              <a:t>What do we use?</a:t>
            </a:r>
            <a:endParaRPr lang="en-US" altLang="en-US" sz="8000" b="1" dirty="0"/>
          </a:p>
        </p:txBody>
      </p:sp>
      <p:sp>
        <p:nvSpPr>
          <p:cNvPr id="180229" name="Text Box 5">
            <a:extLst>
              <a:ext uri="{FF2B5EF4-FFF2-40B4-BE49-F238E27FC236}">
                <a16:creationId xmlns:a16="http://schemas.microsoft.com/office/drawing/2014/main" id="{0A366B88-6355-9A49-BB78-7B4282B6A00B}"/>
              </a:ext>
            </a:extLst>
          </p:cNvPr>
          <p:cNvSpPr txBox="1">
            <a:spLocks/>
          </p:cNvSpPr>
          <p:nvPr/>
        </p:nvSpPr>
        <p:spPr bwMode="auto">
          <a:xfrm>
            <a:off x="2540000" y="1361666"/>
            <a:ext cx="6348413" cy="62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User Product</a:t>
            </a:r>
          </a:p>
        </p:txBody>
      </p:sp>
      <p:sp>
        <p:nvSpPr>
          <p:cNvPr id="35845" name="Line 6">
            <a:extLst>
              <a:ext uri="{FF2B5EF4-FFF2-40B4-BE49-F238E27FC236}">
                <a16:creationId xmlns:a16="http://schemas.microsoft.com/office/drawing/2014/main" id="{31E28DC1-2AC1-46A1-A7C1-B28843D666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7397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846" name="Line 7">
            <a:extLst>
              <a:ext uri="{FF2B5EF4-FFF2-40B4-BE49-F238E27FC236}">
                <a16:creationId xmlns:a16="http://schemas.microsoft.com/office/drawing/2014/main" id="{1F81C89F-1363-4CFB-976B-53598586B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39000" y="571500"/>
            <a:ext cx="4445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847" name="Line 8">
            <a:extLst>
              <a:ext uri="{FF2B5EF4-FFF2-40B4-BE49-F238E27FC236}">
                <a16:creationId xmlns:a16="http://schemas.microsoft.com/office/drawing/2014/main" id="{2D2DA088-C977-4453-983F-E96CFC5C834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848" name="Text Box 9">
            <a:extLst>
              <a:ext uri="{FF2B5EF4-FFF2-40B4-BE49-F238E27FC236}">
                <a16:creationId xmlns:a16="http://schemas.microsoft.com/office/drawing/2014/main" id="{087A29E9-8B62-404D-ADB5-0483A7FC432F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algn="ctr" eaLnBrk="1"/>
            <a:fld id="{00579C82-A159-4430-8E99-351F4F627E27}" type="slidenum">
              <a:rPr lang="en-US" altLang="en-US" sz="1400">
                <a:solidFill>
                  <a:srgbClr val="929292"/>
                </a:solidFill>
              </a:rPr>
              <a:pPr algn="ctr" eaLnBrk="1"/>
              <a:t>24</a:t>
            </a:fld>
            <a:endParaRPr lang="en-US" altLang="en-US" sz="140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57535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F9178754-CA9E-488D-B41C-E8BA9C359793}"/>
              </a:ext>
            </a:extLst>
          </p:cNvPr>
          <p:cNvSpPr txBox="1">
            <a:spLocks/>
          </p:cNvSpPr>
          <p:nvPr/>
        </p:nvSpPr>
        <p:spPr bwMode="auto">
          <a:xfrm>
            <a:off x="14935200" y="2675246"/>
            <a:ext cx="5402120" cy="491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ct val="140000"/>
              </a:lnSpc>
              <a:spcBef>
                <a:spcPts val="2000"/>
              </a:spcBef>
            </a:pPr>
            <a:r>
              <a:rPr lang="en-US" altLang="en-US" sz="25000" dirty="0">
                <a:solidFill>
                  <a:srgbClr val="56C7FF"/>
                </a:solidFill>
                <a:latin typeface="Retina Medium" charset="0"/>
                <a:ea typeface="Retina Medium" charset="0"/>
                <a:cs typeface="Retina Medium" charset="0"/>
                <a:sym typeface="Retina Medium" charset="0"/>
              </a:rPr>
              <a:t>~2k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E6E119A7-CDD6-4FF2-B106-D83564928704}"/>
              </a:ext>
            </a:extLst>
          </p:cNvPr>
          <p:cNvSpPr txBox="1">
            <a:spLocks/>
          </p:cNvSpPr>
          <p:nvPr/>
        </p:nvSpPr>
        <p:spPr bwMode="auto">
          <a:xfrm>
            <a:off x="3778250" y="2794062"/>
            <a:ext cx="9810750" cy="491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ct val="140000"/>
              </a:lnSpc>
              <a:spcBef>
                <a:spcPts val="2000"/>
              </a:spcBef>
            </a:pPr>
            <a:r>
              <a:rPr lang="en-US" altLang="en-US" sz="25000" dirty="0">
                <a:solidFill>
                  <a:srgbClr val="56C7FF"/>
                </a:solidFill>
                <a:latin typeface="Retina Medium" charset="0"/>
                <a:ea typeface="Retina Medium" charset="0"/>
                <a:cs typeface="Retina Medium" charset="0"/>
                <a:sym typeface="Retina Medium" charset="0"/>
              </a:rPr>
              <a:t>18k</a:t>
            </a: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FB7965A7-7CEB-4243-9A37-CEE45219DFE6}"/>
              </a:ext>
            </a:extLst>
          </p:cNvPr>
          <p:cNvSpPr>
            <a:spLocks/>
          </p:cNvSpPr>
          <p:nvPr/>
        </p:nvSpPr>
        <p:spPr bwMode="auto">
          <a:xfrm>
            <a:off x="16840200" y="7062787"/>
            <a:ext cx="92011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  <a:defRPr/>
            </a:pPr>
            <a:endParaRPr lang="en-US" altLang="en-US" sz="3600" dirty="0">
              <a:solidFill>
                <a:schemeClr val="tx2">
                  <a:lumMod val="10000"/>
                </a:schemeClr>
              </a:solidFill>
              <a:latin typeface="Retina Medium" panose="020B0604040502020304" pitchFamily="34" charset="77"/>
            </a:endParaRPr>
          </a:p>
          <a:p>
            <a:pPr eaLnBrk="1">
              <a:lnSpc>
                <a:spcPts val="4600"/>
              </a:lnSpc>
              <a:spcBef>
                <a:spcPts val="2000"/>
              </a:spcBef>
              <a:defRPr/>
            </a:pPr>
            <a:r>
              <a:rPr lang="en-US" altLang="en-US" sz="3600" dirty="0">
                <a:solidFill>
                  <a:schemeClr val="tx2">
                    <a:lumMod val="10000"/>
                  </a:schemeClr>
                </a:solidFill>
                <a:latin typeface="Retina Medium" panose="020B0604040502020304" pitchFamily="34" charset="77"/>
              </a:rPr>
              <a:t>files (.cs/.</a:t>
            </a:r>
            <a:r>
              <a:rPr lang="en-US" altLang="en-US" sz="3600" dirty="0" err="1">
                <a:solidFill>
                  <a:schemeClr val="tx2">
                    <a:lumMod val="10000"/>
                  </a:schemeClr>
                </a:solidFill>
                <a:latin typeface="Retina Medium" panose="020B0604040502020304" pitchFamily="34" charset="77"/>
              </a:rPr>
              <a:t>xaml</a:t>
            </a:r>
            <a:r>
              <a:rPr lang="en-US" altLang="en-US" sz="3600" dirty="0">
                <a:solidFill>
                  <a:schemeClr val="tx2">
                    <a:lumMod val="10000"/>
                  </a:schemeClr>
                </a:solidFill>
                <a:latin typeface="Retina Medium" panose="020B0604040502020304" pitchFamily="34" charset="77"/>
              </a:rPr>
              <a:t>)</a:t>
            </a:r>
          </a:p>
          <a:p>
            <a:pPr eaLnBrk="1">
              <a:lnSpc>
                <a:spcPts val="4600"/>
              </a:lnSpc>
              <a:spcBef>
                <a:spcPts val="2000"/>
              </a:spcBef>
              <a:defRPr/>
            </a:pPr>
            <a:endParaRPr lang="en-US" altLang="en-US" sz="3600" dirty="0">
              <a:solidFill>
                <a:schemeClr val="tx2">
                  <a:lumMod val="10000"/>
                </a:schemeClr>
              </a:solidFill>
              <a:latin typeface="Retina Medium" panose="020B0604040502020304" pitchFamily="34" charset="77"/>
            </a:endParaRPr>
          </a:p>
        </p:txBody>
      </p:sp>
      <p:sp>
        <p:nvSpPr>
          <p:cNvPr id="156678" name="Text Box 6">
            <a:extLst>
              <a:ext uri="{FF2B5EF4-FFF2-40B4-BE49-F238E27FC236}">
                <a16:creationId xmlns:a16="http://schemas.microsoft.com/office/drawing/2014/main" id="{0C491639-A593-7B4E-8A82-8CF4ACA7EFA3}"/>
              </a:ext>
            </a:extLst>
          </p:cNvPr>
          <p:cNvSpPr txBox="1">
            <a:spLocks/>
          </p:cNvSpPr>
          <p:nvPr/>
        </p:nvSpPr>
        <p:spPr bwMode="auto">
          <a:xfrm>
            <a:off x="4481513" y="7010011"/>
            <a:ext cx="10299700" cy="55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  <a:defRPr/>
            </a:pPr>
            <a:r>
              <a:rPr lang="en-US" altLang="en-US" sz="3600" dirty="0">
                <a:solidFill>
                  <a:schemeClr val="tx2">
                    <a:lumMod val="10000"/>
                  </a:schemeClr>
                </a:solidFill>
                <a:latin typeface="Retina Medium" panose="020B0604040502020304" pitchFamily="34" charset="77"/>
              </a:rPr>
              <a:t>lines of code</a:t>
            </a:r>
          </a:p>
        </p:txBody>
      </p:sp>
      <p:sp>
        <p:nvSpPr>
          <p:cNvPr id="18441" name="Line 10">
            <a:extLst>
              <a:ext uri="{FF2B5EF4-FFF2-40B4-BE49-F238E27FC236}">
                <a16:creationId xmlns:a16="http://schemas.microsoft.com/office/drawing/2014/main" id="{3722B62B-63FB-4477-9495-F6D15F8D6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8442" name="Line 11">
            <a:extLst>
              <a:ext uri="{FF2B5EF4-FFF2-40B4-BE49-F238E27FC236}">
                <a16:creationId xmlns:a16="http://schemas.microsoft.com/office/drawing/2014/main" id="{95127031-BA56-4A1E-9723-BB2A29511C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854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8443" name="Line 12">
            <a:extLst>
              <a:ext uri="{FF2B5EF4-FFF2-40B4-BE49-F238E27FC236}">
                <a16:creationId xmlns:a16="http://schemas.microsoft.com/office/drawing/2014/main" id="{C0264631-40BE-4968-9B41-3CE8D64A9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82000" y="571500"/>
            <a:ext cx="330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8444" name="Line 13">
            <a:extLst>
              <a:ext uri="{FF2B5EF4-FFF2-40B4-BE49-F238E27FC236}">
                <a16:creationId xmlns:a16="http://schemas.microsoft.com/office/drawing/2014/main" id="{A3E66038-C386-4F66-B6E6-46AD736FC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8445" name="Text Box 14">
            <a:extLst>
              <a:ext uri="{FF2B5EF4-FFF2-40B4-BE49-F238E27FC236}">
                <a16:creationId xmlns:a16="http://schemas.microsoft.com/office/drawing/2014/main" id="{BDD58229-416E-4127-ACF4-84141A322EA4}"/>
              </a:ext>
            </a:extLst>
          </p:cNvPr>
          <p:cNvSpPr txBox="1">
            <a:spLocks/>
          </p:cNvSpPr>
          <p:nvPr/>
        </p:nvSpPr>
        <p:spPr bwMode="auto">
          <a:xfrm>
            <a:off x="23523575" y="13081000"/>
            <a:ext cx="347663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572630C8-5F51-455F-91F2-E0703F00B33B}" type="slidenum">
              <a:rPr lang="en-US" altLang="en-US" sz="1400">
                <a:solidFill>
                  <a:srgbClr val="929292"/>
                </a:solidFill>
              </a:rPr>
              <a:pPr algn="ctr" eaLnBrk="1"/>
              <a:t>25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18446" name="Rectangle 7">
            <a:extLst>
              <a:ext uri="{FF2B5EF4-FFF2-40B4-BE49-F238E27FC236}">
                <a16:creationId xmlns:a16="http://schemas.microsoft.com/office/drawing/2014/main" id="{A3738E3A-D4D7-42DE-A436-5048E23C2435}"/>
              </a:ext>
            </a:extLst>
          </p:cNvPr>
          <p:cNvSpPr>
            <a:spLocks/>
          </p:cNvSpPr>
          <p:nvPr/>
        </p:nvSpPr>
        <p:spPr bwMode="auto">
          <a:xfrm>
            <a:off x="2032000" y="2225675"/>
            <a:ext cx="15494000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spcBef>
                <a:spcPts val="2000"/>
              </a:spcBef>
            </a:pPr>
            <a:r>
              <a:rPr lang="en-US" sz="8000" b="1" dirty="0"/>
              <a:t>Some metrics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BDF1AC61-FD56-364F-A2B4-31F6F41AC533}"/>
              </a:ext>
            </a:extLst>
          </p:cNvPr>
          <p:cNvSpPr txBox="1">
            <a:spLocks/>
          </p:cNvSpPr>
          <p:nvPr/>
        </p:nvSpPr>
        <p:spPr bwMode="auto">
          <a:xfrm>
            <a:off x="2032000" y="1365354"/>
            <a:ext cx="2299989" cy="622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User Product</a:t>
            </a:r>
          </a:p>
        </p:txBody>
      </p:sp>
      <p:sp>
        <p:nvSpPr>
          <p:cNvPr id="21" name="Text Box 3">
            <a:extLst>
              <a:ext uri="{FF2B5EF4-FFF2-40B4-BE49-F238E27FC236}">
                <a16:creationId xmlns:a16="http://schemas.microsoft.com/office/drawing/2014/main" id="{4E9AE6E3-D754-4565-BB9B-DAD9D8A8952F}"/>
              </a:ext>
            </a:extLst>
          </p:cNvPr>
          <p:cNvSpPr txBox="1">
            <a:spLocks/>
          </p:cNvSpPr>
          <p:nvPr/>
        </p:nvSpPr>
        <p:spPr bwMode="auto">
          <a:xfrm>
            <a:off x="8748712" y="7624762"/>
            <a:ext cx="6886576" cy="491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ct val="140000"/>
              </a:lnSpc>
              <a:spcBef>
                <a:spcPts val="2000"/>
              </a:spcBef>
            </a:pPr>
            <a:r>
              <a:rPr lang="en-US" altLang="en-US" sz="25000" dirty="0">
                <a:solidFill>
                  <a:srgbClr val="56C7FF"/>
                </a:solidFill>
                <a:latin typeface="Retina Medium" charset="0"/>
                <a:ea typeface="Retina Medium" charset="0"/>
                <a:cs typeface="Retina Medium" charset="0"/>
                <a:sym typeface="Retina Medium" charset="0"/>
              </a:rPr>
              <a:t>2.5s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BC474F32-8343-4249-AB04-90946F44BC52}"/>
              </a:ext>
            </a:extLst>
          </p:cNvPr>
          <p:cNvSpPr>
            <a:spLocks/>
          </p:cNvSpPr>
          <p:nvPr/>
        </p:nvSpPr>
        <p:spPr bwMode="auto">
          <a:xfrm>
            <a:off x="8748712" y="11974388"/>
            <a:ext cx="92011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  <a:defRPr/>
            </a:pPr>
            <a:r>
              <a:rPr lang="en-US" altLang="en-US" sz="3600" dirty="0">
                <a:solidFill>
                  <a:schemeClr val="tx2">
                    <a:lumMod val="10000"/>
                  </a:schemeClr>
                </a:solidFill>
                <a:latin typeface="Retina Medium" panose="020B0604040502020304" pitchFamily="34" charset="77"/>
              </a:rPr>
              <a:t>application start time</a:t>
            </a:r>
          </a:p>
        </p:txBody>
      </p:sp>
    </p:spTree>
    <p:extLst>
      <p:ext uri="{BB962C8B-B14F-4D97-AF65-F5344CB8AC3E}">
        <p14:creationId xmlns:p14="http://schemas.microsoft.com/office/powerpoint/2010/main" val="12901006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beach.jpg">
            <a:extLst>
              <a:ext uri="{FF2B5EF4-FFF2-40B4-BE49-F238E27FC236}">
                <a16:creationId xmlns:a16="http://schemas.microsoft.com/office/drawing/2014/main" id="{772A241E-1C7F-432A-AED7-53D17D90F61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4" t="146" r="31534" b="4427"/>
          <a:stretch>
            <a:fillRect/>
          </a:stretch>
        </p:blipFill>
        <p:spPr bwMode="auto">
          <a:xfrm>
            <a:off x="14893925" y="-6350"/>
            <a:ext cx="9490075" cy="137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6" name="Line 2">
            <a:extLst>
              <a:ext uri="{FF2B5EF4-FFF2-40B4-BE49-F238E27FC236}">
                <a16:creationId xmlns:a16="http://schemas.microsoft.com/office/drawing/2014/main" id="{D9320DDA-3566-458C-951F-41069E55EB6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606799"/>
            <a:ext cx="2100263" cy="1"/>
          </a:xfrm>
          <a:prstGeom prst="line">
            <a:avLst/>
          </a:prstGeom>
          <a:noFill/>
          <a:ln w="1397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28" name="Line 4">
            <a:extLst>
              <a:ext uri="{FF2B5EF4-FFF2-40B4-BE49-F238E27FC236}">
                <a16:creationId xmlns:a16="http://schemas.microsoft.com/office/drawing/2014/main" id="{6C9FD5D0-02CE-4AA6-A457-64FCB1533C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904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29" name="Line 5">
            <a:extLst>
              <a:ext uri="{FF2B5EF4-FFF2-40B4-BE49-F238E27FC236}">
                <a16:creationId xmlns:a16="http://schemas.microsoft.com/office/drawing/2014/main" id="{8EE5D972-7860-4D65-853C-B80112674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90000" y="571500"/>
            <a:ext cx="279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30" name="Line 6">
            <a:extLst>
              <a:ext uri="{FF2B5EF4-FFF2-40B4-BE49-F238E27FC236}">
                <a16:creationId xmlns:a16="http://schemas.microsoft.com/office/drawing/2014/main" id="{27A63E8A-96AD-4DCD-93A0-EDD7D0B8F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0F0B6338-3031-491D-812B-26A7CBCB3BAD}"/>
              </a:ext>
            </a:extLst>
          </p:cNvPr>
          <p:cNvSpPr>
            <a:spLocks/>
          </p:cNvSpPr>
          <p:nvPr/>
        </p:nvSpPr>
        <p:spPr bwMode="auto">
          <a:xfrm>
            <a:off x="2640013" y="2584450"/>
            <a:ext cx="16790987" cy="188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ct val="90000"/>
              </a:lnSpc>
            </a:pPr>
            <a:r>
              <a:rPr lang="en-US" altLang="en-US" sz="12500" dirty="0">
                <a:solidFill>
                  <a:srgbClr val="232323"/>
                </a:solidFill>
              </a:rPr>
              <a:t>Internally we </a:t>
            </a:r>
          </a:p>
          <a:p>
            <a:pPr eaLnBrk="1">
              <a:lnSpc>
                <a:spcPct val="90000"/>
              </a:lnSpc>
            </a:pPr>
            <a:r>
              <a:rPr lang="en-US" sz="12500" dirty="0"/>
              <a:t>also use</a:t>
            </a:r>
          </a:p>
          <a:p>
            <a:pPr eaLnBrk="1">
              <a:lnSpc>
                <a:spcPct val="90000"/>
              </a:lnSpc>
            </a:pPr>
            <a:endParaRPr lang="en-US" altLang="en-US" sz="12500" dirty="0">
              <a:solidFill>
                <a:srgbClr val="232323"/>
              </a:solidFill>
            </a:endParaRPr>
          </a:p>
        </p:txBody>
      </p:sp>
      <p:sp>
        <p:nvSpPr>
          <p:cNvPr id="26632" name="Rectangle 8">
            <a:extLst>
              <a:ext uri="{FF2B5EF4-FFF2-40B4-BE49-F238E27FC236}">
                <a16:creationId xmlns:a16="http://schemas.microsoft.com/office/drawing/2014/main" id="{ACB93150-93B7-4FE3-A297-F08D572E508F}"/>
              </a:ext>
            </a:extLst>
          </p:cNvPr>
          <p:cNvSpPr>
            <a:spLocks/>
          </p:cNvSpPr>
          <p:nvPr/>
        </p:nvSpPr>
        <p:spPr bwMode="auto">
          <a:xfrm>
            <a:off x="2640013" y="7696200"/>
            <a:ext cx="8262937" cy="388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57200" indent="-4572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GitHub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Jira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 err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Zeplin</a:t>
            </a:r>
            <a:endParaRPr lang="en-US" altLang="en-US" sz="4800" dirty="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Applause 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F21E68F-5BFE-40D8-A91C-6423DF7696A3}"/>
              </a:ext>
            </a:extLst>
          </p:cNvPr>
          <p:cNvSpPr txBox="1">
            <a:spLocks/>
          </p:cNvSpPr>
          <p:nvPr/>
        </p:nvSpPr>
        <p:spPr bwMode="auto">
          <a:xfrm>
            <a:off x="23515638" y="13081000"/>
            <a:ext cx="36195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131EC5D-C789-401B-990A-F6FF48A3F33C}" type="slidenum">
              <a:rPr lang="en-US" altLang="en-US" sz="1400">
                <a:solidFill>
                  <a:srgbClr val="929292"/>
                </a:solidFill>
              </a:rPr>
              <a:pPr algn="ctr" eaLnBrk="1"/>
              <a:t>26</a:t>
            </a:fld>
            <a:endParaRPr lang="en-US" altLang="en-US" sz="140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879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2031999" y="1924057"/>
            <a:ext cx="19227801" cy="668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Looking at the </a:t>
            </a:r>
            <a:r>
              <a:rPr lang="en-US" altLang="en-US" sz="14500" dirty="0" err="1">
                <a:solidFill>
                  <a:schemeClr val="tx2">
                    <a:lumMod val="10000"/>
                  </a:schemeClr>
                </a:solidFill>
              </a:rPr>
              <a:t>dailymotion</a:t>
            </a: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 UWP Xbox/Desktop app 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27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23559" name="Picture 7" descr="beach.jpg">
            <a:extLst>
              <a:ext uri="{FF2B5EF4-FFF2-40B4-BE49-F238E27FC236}">
                <a16:creationId xmlns:a16="http://schemas.microsoft.com/office/drawing/2014/main" id="{40C38A05-18C3-4578-895C-ADA831461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59953" r="1883" b="6711"/>
          <a:stretch>
            <a:fillRect/>
          </a:stretch>
        </p:blipFill>
        <p:spPr bwMode="auto">
          <a:xfrm>
            <a:off x="-25400" y="9015413"/>
            <a:ext cx="244411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71934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re new topics…">
            <a:extLst>
              <a:ext uri="{FF2B5EF4-FFF2-40B4-BE49-F238E27FC236}">
                <a16:creationId xmlns:a16="http://schemas.microsoft.com/office/drawing/2014/main" id="{24A7A480-CA03-44EB-A433-5C3F0E86EDF1}"/>
              </a:ext>
            </a:extLst>
          </p:cNvPr>
          <p:cNvSpPr txBox="1"/>
          <p:nvPr/>
        </p:nvSpPr>
        <p:spPr>
          <a:xfrm>
            <a:off x="4381500" y="669320"/>
            <a:ext cx="15621000" cy="28166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3578" tIns="53578" rIns="53578" bIns="53578" anchor="ctr">
            <a:spAutoFit/>
          </a:bodyPr>
          <a:lstStyle/>
          <a:p>
            <a:pPr algn="ctr">
              <a:defRPr sz="5000" b="1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8800" dirty="0"/>
              <a:t>Explore new topics</a:t>
            </a:r>
          </a:p>
          <a:p>
            <a:pPr algn="ctr">
              <a:defRPr sz="5000" b="1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8800" dirty="0"/>
              <a:t>&amp; find new content</a:t>
            </a:r>
            <a:r>
              <a:rPr lang="en-US" sz="8800" dirty="0"/>
              <a:t> (2017)</a:t>
            </a:r>
            <a:endParaRPr sz="8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61E16-017A-470A-BEC9-702149D26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2059"/>
            <a:ext cx="12343040" cy="6942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944E79-9C5B-46DE-9ED5-654C6B2E5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140" y="4972059"/>
            <a:ext cx="11961860" cy="67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4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5B1C2-F6D6-4792-AE78-F1E50B07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743" y="4094747"/>
            <a:ext cx="11351173" cy="960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AAF3D-39DF-4893-A660-DA5A1E99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11" y="4315215"/>
            <a:ext cx="11963400" cy="9476985"/>
          </a:xfrm>
          <a:prstGeom prst="rect">
            <a:avLst/>
          </a:prstGeom>
        </p:spPr>
      </p:pic>
      <p:sp>
        <p:nvSpPr>
          <p:cNvPr id="6" name="Explore new topics…">
            <a:extLst>
              <a:ext uri="{FF2B5EF4-FFF2-40B4-BE49-F238E27FC236}">
                <a16:creationId xmlns:a16="http://schemas.microsoft.com/office/drawing/2014/main" id="{3BC4D519-0BAE-4D2D-8D3F-E71A1E5D3963}"/>
              </a:ext>
            </a:extLst>
          </p:cNvPr>
          <p:cNvSpPr txBox="1"/>
          <p:nvPr/>
        </p:nvSpPr>
        <p:spPr>
          <a:xfrm>
            <a:off x="4381500" y="810015"/>
            <a:ext cx="15621000" cy="14624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3578" tIns="53578" rIns="53578" bIns="53578" anchor="ctr">
            <a:spAutoFit/>
          </a:bodyPr>
          <a:lstStyle/>
          <a:p>
            <a:pPr algn="ctr">
              <a:defRPr sz="5000" b="1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800" dirty="0"/>
              <a:t>Home</a:t>
            </a:r>
            <a:r>
              <a:rPr sz="8800" dirty="0"/>
              <a:t> </a:t>
            </a:r>
            <a:r>
              <a:rPr lang="en-US" sz="8800" dirty="0"/>
              <a:t>(today)</a:t>
            </a:r>
            <a:endParaRPr sz="8800" dirty="0"/>
          </a:p>
        </p:txBody>
      </p:sp>
      <p:sp>
        <p:nvSpPr>
          <p:cNvPr id="7" name="Explore new topics…">
            <a:extLst>
              <a:ext uri="{FF2B5EF4-FFF2-40B4-BE49-F238E27FC236}">
                <a16:creationId xmlns:a16="http://schemas.microsoft.com/office/drawing/2014/main" id="{701C67A0-7430-45D6-86C6-54608AF43B01}"/>
              </a:ext>
            </a:extLst>
          </p:cNvPr>
          <p:cNvSpPr txBox="1"/>
          <p:nvPr/>
        </p:nvSpPr>
        <p:spPr>
          <a:xfrm>
            <a:off x="13570929" y="8763000"/>
            <a:ext cx="10210800" cy="14624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3578" tIns="53578" rIns="53578" bIns="53578" anchor="ctr">
            <a:spAutoFit/>
          </a:bodyPr>
          <a:lstStyle/>
          <a:p>
            <a:pPr algn="ctr">
              <a:defRPr sz="5000" b="1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800" dirty="0">
                <a:solidFill>
                  <a:schemeClr val="bg1">
                    <a:lumMod val="50000"/>
                  </a:schemeClr>
                </a:solidFill>
              </a:rPr>
              <a:t>Desktop</a:t>
            </a:r>
            <a:endParaRPr sz="8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Explore new topics…">
            <a:extLst>
              <a:ext uri="{FF2B5EF4-FFF2-40B4-BE49-F238E27FC236}">
                <a16:creationId xmlns:a16="http://schemas.microsoft.com/office/drawing/2014/main" id="{B8C4F778-858F-4444-BEC2-09795C713731}"/>
              </a:ext>
            </a:extLst>
          </p:cNvPr>
          <p:cNvSpPr txBox="1"/>
          <p:nvPr/>
        </p:nvSpPr>
        <p:spPr>
          <a:xfrm>
            <a:off x="990600" y="8915400"/>
            <a:ext cx="10210800" cy="14624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3578" tIns="53578" rIns="53578" bIns="53578" anchor="ctr">
            <a:spAutoFit/>
          </a:bodyPr>
          <a:lstStyle/>
          <a:p>
            <a:pPr algn="ctr">
              <a:defRPr sz="5000" b="1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800" dirty="0">
                <a:solidFill>
                  <a:schemeClr val="bg1">
                    <a:lumMod val="50000"/>
                  </a:schemeClr>
                </a:solidFill>
              </a:rPr>
              <a:t>Xbox</a:t>
            </a:r>
            <a:endParaRPr sz="8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EA2D9C-54E1-4868-A904-F515823EEF5E}"/>
              </a:ext>
            </a:extLst>
          </p:cNvPr>
          <p:cNvSpPr/>
          <p:nvPr/>
        </p:nvSpPr>
        <p:spPr bwMode="auto">
          <a:xfrm>
            <a:off x="23622000" y="4953000"/>
            <a:ext cx="838200" cy="7620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0" b="0" i="0" u="none" strike="noStrike" cap="none" normalizeH="0" baseline="0">
              <a:ln>
                <a:noFill/>
              </a:ln>
              <a:solidFill>
                <a:srgbClr val="2B2B2B"/>
              </a:solidFill>
              <a:effectLst/>
              <a:latin typeface="Retina Black" panose="020B0604040502020304" pitchFamily="34" charset="77"/>
              <a:ea typeface="Retina Black" panose="020B0604040502020304" pitchFamily="34" charset="77"/>
              <a:cs typeface="Retina Black" panose="020B0604040502020304" pitchFamily="34" charset="77"/>
              <a:sym typeface="Retina Black" panose="020B06040405020203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0DB0A3-219E-493F-83B5-825C24665040}"/>
              </a:ext>
            </a:extLst>
          </p:cNvPr>
          <p:cNvSpPr/>
          <p:nvPr/>
        </p:nvSpPr>
        <p:spPr bwMode="auto">
          <a:xfrm>
            <a:off x="32084" y="4094747"/>
            <a:ext cx="838200" cy="7620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0" b="0" i="0" u="none" strike="noStrike" cap="none" normalizeH="0" baseline="0">
              <a:ln>
                <a:noFill/>
              </a:ln>
              <a:solidFill>
                <a:srgbClr val="2B2B2B"/>
              </a:solidFill>
              <a:effectLst/>
              <a:latin typeface="Retina Black" panose="020B0604040502020304" pitchFamily="34" charset="77"/>
              <a:ea typeface="Retina Black" panose="020B0604040502020304" pitchFamily="34" charset="77"/>
              <a:cs typeface="Retina Black" panose="020B0604040502020304" pitchFamily="34" charset="77"/>
              <a:sym typeface="Retina Black" panose="020B0604040502020304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013F83-DC75-4089-8A51-F8C75E9CD902}"/>
              </a:ext>
            </a:extLst>
          </p:cNvPr>
          <p:cNvSpPr/>
          <p:nvPr/>
        </p:nvSpPr>
        <p:spPr bwMode="auto">
          <a:xfrm>
            <a:off x="10754848" y="4286627"/>
            <a:ext cx="1132352" cy="5520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0" b="0" i="0" u="none" strike="noStrike" cap="none" normalizeH="0" baseline="0">
              <a:ln>
                <a:noFill/>
              </a:ln>
              <a:solidFill>
                <a:srgbClr val="2B2B2B"/>
              </a:solidFill>
              <a:effectLst/>
              <a:latin typeface="Retina Black" panose="020B0604040502020304" pitchFamily="34" charset="77"/>
              <a:ea typeface="Retina Black" panose="020B0604040502020304" pitchFamily="34" charset="77"/>
              <a:cs typeface="Retina Black" panose="020B0604040502020304" pitchFamily="34" charset="77"/>
              <a:sym typeface="Retina Black" panose="020B0604040502020304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90B9C-31AE-4662-A4CB-3EFD9185ADE0}"/>
              </a:ext>
            </a:extLst>
          </p:cNvPr>
          <p:cNvSpPr/>
          <p:nvPr/>
        </p:nvSpPr>
        <p:spPr bwMode="auto">
          <a:xfrm>
            <a:off x="-4012" y="11049000"/>
            <a:ext cx="6557211" cy="286741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0" b="0" i="0" u="none" strike="noStrike" cap="none" normalizeH="0" baseline="0">
              <a:ln>
                <a:noFill/>
              </a:ln>
              <a:solidFill>
                <a:srgbClr val="2B2B2B"/>
              </a:solidFill>
              <a:effectLst/>
              <a:latin typeface="Retina Black" panose="020B0604040502020304" pitchFamily="34" charset="77"/>
              <a:ea typeface="Retina Black" panose="020B0604040502020304" pitchFamily="34" charset="77"/>
              <a:cs typeface="Retina Black" panose="020B0604040502020304" pitchFamily="34" charset="77"/>
              <a:sym typeface="Retina Black" panose="020B06040405020203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05732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DF023AB6-1B78-42C7-AB70-0B136BC57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8263"/>
            <a:ext cx="8890000" cy="13852526"/>
          </a:xfrm>
          <a:prstGeom prst="rect">
            <a:avLst/>
          </a:prstGeom>
          <a:solidFill>
            <a:srgbClr val="56C7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algn="ctr" eaLnBrk="1"/>
            <a:endParaRPr lang="en-US" altLang="en-US" sz="3200">
              <a:solidFill>
                <a:srgbClr val="51E0CB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E616787B-309F-4312-99FB-4B08DCBAFEF6}"/>
              </a:ext>
            </a:extLst>
          </p:cNvPr>
          <p:cNvSpPr>
            <a:spLocks/>
          </p:cNvSpPr>
          <p:nvPr/>
        </p:nvSpPr>
        <p:spPr bwMode="auto">
          <a:xfrm>
            <a:off x="2032000" y="3556000"/>
            <a:ext cx="65024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eaLnBrk="1">
              <a:lnSpc>
                <a:spcPts val="8100"/>
              </a:lnSpc>
            </a:pPr>
            <a:r>
              <a:rPr lang="en-US" altLang="en-US" sz="7200" dirty="0">
                <a:solidFill>
                  <a:srgbClr val="222222"/>
                </a:solidFill>
              </a:rPr>
              <a:t>User Product </a:t>
            </a:r>
          </a:p>
        </p:txBody>
      </p:sp>
      <p:sp>
        <p:nvSpPr>
          <p:cNvPr id="29699" name="Line 3">
            <a:extLst>
              <a:ext uri="{FF2B5EF4-FFF2-40B4-BE49-F238E27FC236}">
                <a16:creationId xmlns:a16="http://schemas.microsoft.com/office/drawing/2014/main" id="{3B265220-1098-4EE6-9E94-A4F9ECC9C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9703" name="Line 9">
            <a:extLst>
              <a:ext uri="{FF2B5EF4-FFF2-40B4-BE49-F238E27FC236}">
                <a16:creationId xmlns:a16="http://schemas.microsoft.com/office/drawing/2014/main" id="{E398E18A-68A6-43B0-9518-20B019C542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9704" name="Line 10">
            <a:extLst>
              <a:ext uri="{FF2B5EF4-FFF2-40B4-BE49-F238E27FC236}">
                <a16:creationId xmlns:a16="http://schemas.microsoft.com/office/drawing/2014/main" id="{3B2C3E3B-DF7D-43C4-B0B6-C4BED8866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9705" name="Text Box 11">
            <a:extLst>
              <a:ext uri="{FF2B5EF4-FFF2-40B4-BE49-F238E27FC236}">
                <a16:creationId xmlns:a16="http://schemas.microsoft.com/office/drawing/2014/main" id="{E606F57B-4930-4D71-AFFD-F8B7E7A6468C}"/>
              </a:ext>
            </a:extLst>
          </p:cNvPr>
          <p:cNvSpPr txBox="1">
            <a:spLocks/>
          </p:cNvSpPr>
          <p:nvPr/>
        </p:nvSpPr>
        <p:spPr bwMode="auto">
          <a:xfrm>
            <a:off x="23520400" y="13081000"/>
            <a:ext cx="35242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algn="ctr" eaLnBrk="1"/>
            <a:fld id="{69E702A2-C900-49BA-88D2-B2702BDA88FB}" type="slidenum">
              <a:rPr lang="en-US" altLang="en-US" sz="1400">
                <a:solidFill>
                  <a:srgbClr val="929292"/>
                </a:solidFill>
              </a:rPr>
              <a:pPr algn="ctr" eaLnBrk="1"/>
              <a:t>3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131084" name="Text Box 5">
            <a:extLst>
              <a:ext uri="{FF2B5EF4-FFF2-40B4-BE49-F238E27FC236}">
                <a16:creationId xmlns:a16="http://schemas.microsoft.com/office/drawing/2014/main" id="{C88DC901-6D45-EB43-AEFB-0F1DB0CD4A10}"/>
              </a:ext>
            </a:extLst>
          </p:cNvPr>
          <p:cNvSpPr txBox="1">
            <a:spLocks/>
          </p:cNvSpPr>
          <p:nvPr/>
        </p:nvSpPr>
        <p:spPr bwMode="auto">
          <a:xfrm>
            <a:off x="2032000" y="1365250"/>
            <a:ext cx="60452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/>
              <a:t>About me</a:t>
            </a:r>
          </a:p>
        </p:txBody>
      </p:sp>
      <p:sp>
        <p:nvSpPr>
          <p:cNvPr id="29707" name="Rectangle 1">
            <a:extLst>
              <a:ext uri="{FF2B5EF4-FFF2-40B4-BE49-F238E27FC236}">
                <a16:creationId xmlns:a16="http://schemas.microsoft.com/office/drawing/2014/main" id="{4C6856EB-DB88-4110-91EC-F8FC71A69E2F}"/>
              </a:ext>
            </a:extLst>
          </p:cNvPr>
          <p:cNvSpPr txBox="1">
            <a:spLocks/>
          </p:cNvSpPr>
          <p:nvPr/>
        </p:nvSpPr>
        <p:spPr bwMode="auto">
          <a:xfrm>
            <a:off x="23520400" y="13081000"/>
            <a:ext cx="354013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/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defTabSz="8255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algn="ctr" eaLnBrk="1"/>
            <a:fld id="{46B42F35-8B9A-4467-8DC4-B5BE589C745F}" type="slidenum">
              <a:rPr lang="en-US" altLang="en-US" sz="1400">
                <a:solidFill>
                  <a:srgbClr val="929292"/>
                </a:solidFill>
              </a:rPr>
              <a:pPr algn="ctr" eaLnBrk="1"/>
              <a:t>3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34C446-26AB-4CBB-990F-107039F0DC70}"/>
              </a:ext>
            </a:extLst>
          </p:cNvPr>
          <p:cNvGrpSpPr/>
          <p:nvPr/>
        </p:nvGrpSpPr>
        <p:grpSpPr>
          <a:xfrm>
            <a:off x="10922000" y="4788696"/>
            <a:ext cx="6121400" cy="4138609"/>
            <a:chOff x="10922000" y="5084765"/>
            <a:chExt cx="6121400" cy="4138609"/>
          </a:xfrm>
        </p:grpSpPr>
        <p:sp>
          <p:nvSpPr>
            <p:cNvPr id="29701" name="Rectangle 5">
              <a:extLst>
                <a:ext uri="{FF2B5EF4-FFF2-40B4-BE49-F238E27FC236}">
                  <a16:creationId xmlns:a16="http://schemas.microsoft.com/office/drawing/2014/main" id="{1703A8BC-89DC-4889-AE0B-9340A40D8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0" y="5815014"/>
              <a:ext cx="38354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9pPr>
            </a:lstStyle>
            <a:p>
              <a:pPr eaLnBrk="1">
                <a:spcBef>
                  <a:spcPts val="2000"/>
                </a:spcBef>
              </a:pPr>
              <a:r>
                <a:rPr lang="en-US" altLang="en-US" sz="4000" dirty="0"/>
                <a:t>Xbox &amp; Desktop</a:t>
              </a:r>
            </a:p>
          </p:txBody>
        </p:sp>
        <p:sp>
          <p:nvSpPr>
            <p:cNvPr id="29702" name="Rectangle 6">
              <a:extLst>
                <a:ext uri="{FF2B5EF4-FFF2-40B4-BE49-F238E27FC236}">
                  <a16:creationId xmlns:a16="http://schemas.microsoft.com/office/drawing/2014/main" id="{9EAC97B6-FCA6-40C5-B2F3-23812BB21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7400" y="8461374"/>
              <a:ext cx="60960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9pPr>
            </a:lstStyle>
            <a:p>
              <a:pPr eaLnBrk="1">
                <a:lnSpc>
                  <a:spcPct val="140000"/>
                </a:lnSpc>
                <a:spcBef>
                  <a:spcPts val="2000"/>
                </a:spcBef>
              </a:pPr>
              <a:r>
                <a:rPr lang="en-US" altLang="en-US" sz="4000" dirty="0">
                  <a:solidFill>
                    <a:srgbClr val="000000"/>
                  </a:solidFill>
                </a:rPr>
                <a:t>Smart TV</a:t>
              </a:r>
            </a:p>
          </p:txBody>
        </p:sp>
        <p:sp>
          <p:nvSpPr>
            <p:cNvPr id="29708" name="Rectangle 2">
              <a:extLst>
                <a:ext uri="{FF2B5EF4-FFF2-40B4-BE49-F238E27FC236}">
                  <a16:creationId xmlns:a16="http://schemas.microsoft.com/office/drawing/2014/main" id="{A249B550-D20A-4383-87EC-94D1A42D7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2000" y="5084765"/>
              <a:ext cx="1276350" cy="215900"/>
            </a:xfrm>
            <a:prstGeom prst="rect">
              <a:avLst/>
            </a:prstGeom>
            <a:solidFill>
              <a:srgbClr val="56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255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1pPr>
              <a:lvl2pPr defTabSz="8255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2pPr>
              <a:lvl3pPr defTabSz="8255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3pPr>
              <a:lvl4pPr defTabSz="8255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4pPr>
              <a:lvl5pPr defTabSz="8255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5pPr>
              <a:lvl6pPr indent="-9144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6pPr>
              <a:lvl7pPr indent="-9144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7pPr>
              <a:lvl8pPr indent="-9144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8pPr>
              <a:lvl9pPr indent="-9144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9pPr>
            </a:lstStyle>
            <a:p>
              <a:pPr algn="ctr" eaLnBrk="1"/>
              <a:endParaRPr lang="en-US" altLang="en-US" sz="320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29709" name="Rectangle 6">
              <a:extLst>
                <a:ext uri="{FF2B5EF4-FFF2-40B4-BE49-F238E27FC236}">
                  <a16:creationId xmlns:a16="http://schemas.microsoft.com/office/drawing/2014/main" id="{0F95DF59-457C-4EC7-8A83-DC7E8E459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7400" y="7897812"/>
              <a:ext cx="1276350" cy="215900"/>
            </a:xfrm>
            <a:prstGeom prst="rect">
              <a:avLst/>
            </a:prstGeom>
            <a:solidFill>
              <a:srgbClr val="56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255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1pPr>
              <a:lvl2pPr defTabSz="8255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2pPr>
              <a:lvl3pPr defTabSz="8255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3pPr>
              <a:lvl4pPr defTabSz="8255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4pPr>
              <a:lvl5pPr defTabSz="825500"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5pPr>
              <a:lvl6pPr indent="-9144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6pPr>
              <a:lvl7pPr indent="-9144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7pPr>
              <a:lvl8pPr indent="-9144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8pPr>
              <a:lvl9pPr indent="-9144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charset="0"/>
                  <a:ea typeface="Retina Black" panose="020B0604040502020304" charset="0"/>
                  <a:cs typeface="Retina Black" panose="020B0604040502020304" charset="0"/>
                  <a:sym typeface="Retina Black" panose="020B0604040502020304" charset="0"/>
                </a:defRPr>
              </a:lvl9pPr>
            </a:lstStyle>
            <a:p>
              <a:pPr algn="ctr" eaLnBrk="1"/>
              <a:endParaRPr lang="en-US" altLang="en-US" sz="320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endParaRPr>
            </a:p>
          </p:txBody>
        </p:sp>
      </p:grpSp>
      <p:sp>
        <p:nvSpPr>
          <p:cNvPr id="29711" name="Text Box 5">
            <a:extLst>
              <a:ext uri="{FF2B5EF4-FFF2-40B4-BE49-F238E27FC236}">
                <a16:creationId xmlns:a16="http://schemas.microsoft.com/office/drawing/2014/main" id="{061525C9-058D-4C03-86AD-971BDD619D48}"/>
              </a:ext>
            </a:extLst>
          </p:cNvPr>
          <p:cNvSpPr txBox="1">
            <a:spLocks/>
          </p:cNvSpPr>
          <p:nvPr/>
        </p:nvSpPr>
        <p:spPr bwMode="auto">
          <a:xfrm>
            <a:off x="2667000" y="9041456"/>
            <a:ext cx="3954462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eaLnBrk="1">
              <a:lnSpc>
                <a:spcPts val="4600"/>
              </a:lnSpc>
              <a:spcBef>
                <a:spcPts val="2000"/>
              </a:spcBef>
            </a:pPr>
            <a:r>
              <a:rPr lang="en-US" altLang="en-US" sz="4000" kern="0" spc="10" dirty="0">
                <a:solidFill>
                  <a:srgbClr val="222222"/>
                </a:solidFill>
              </a:rPr>
              <a:t>Damien Delaire</a:t>
            </a:r>
          </a:p>
        </p:txBody>
      </p:sp>
      <p:sp>
        <p:nvSpPr>
          <p:cNvPr id="29712" name="Text Box 6">
            <a:extLst>
              <a:ext uri="{FF2B5EF4-FFF2-40B4-BE49-F238E27FC236}">
                <a16:creationId xmlns:a16="http://schemas.microsoft.com/office/drawing/2014/main" id="{BA6EFCF3-C74A-495F-8B4F-02324998E0EC}"/>
              </a:ext>
            </a:extLst>
          </p:cNvPr>
          <p:cNvSpPr txBox="1">
            <a:spLocks/>
          </p:cNvSpPr>
          <p:nvPr/>
        </p:nvSpPr>
        <p:spPr bwMode="auto">
          <a:xfrm>
            <a:off x="2667000" y="9729391"/>
            <a:ext cx="425926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charset="0"/>
                <a:ea typeface="Retina Black" panose="020B0604040502020304" charset="0"/>
                <a:cs typeface="Retina Black" panose="020B0604040502020304" charset="0"/>
                <a:sym typeface="Retina Black" panose="020B0604040502020304" charset="0"/>
              </a:defRPr>
            </a:lvl9pPr>
          </a:lstStyle>
          <a:p>
            <a:pPr eaLnBrk="1">
              <a:lnSpc>
                <a:spcPts val="3200"/>
              </a:lnSpc>
              <a:spcBef>
                <a:spcPts val="1000"/>
              </a:spcBef>
            </a:pPr>
            <a:r>
              <a:rPr lang="fr-FR" sz="2800" dirty="0" err="1">
                <a:latin typeface="Retina" panose="020B0604040502020304" pitchFamily="34" charset="0"/>
              </a:rPr>
              <a:t>Technical</a:t>
            </a:r>
            <a:r>
              <a:rPr lang="fr-FR" sz="2800" dirty="0">
                <a:latin typeface="Retina" panose="020B0604040502020304" pitchFamily="34" charset="0"/>
              </a:rPr>
              <a:t> Lead for the Windows &amp; Smart TV </a:t>
            </a:r>
            <a:br>
              <a:rPr lang="fr-FR" sz="2800" dirty="0">
                <a:latin typeface="Retina" panose="020B0604040502020304" pitchFamily="34" charset="0"/>
              </a:rPr>
            </a:br>
            <a:r>
              <a:rPr lang="fr-FR" sz="2800" dirty="0">
                <a:latin typeface="Retina" panose="020B0604040502020304" pitchFamily="34" charset="0"/>
              </a:rPr>
              <a:t>Platform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FDD094-3FD8-4510-B35F-CAABF54D7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224462"/>
            <a:ext cx="3236912" cy="3236912"/>
          </a:xfrm>
          <a:prstGeom prst="ellipse">
            <a:avLst/>
          </a:prstGeom>
          <a:ln w="190500" cap="rnd">
            <a:solidFill>
              <a:schemeClr val="bg2">
                <a:lumMod val="5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68C7D9-5930-4A4F-AA19-8A18A10E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0" y="6390005"/>
            <a:ext cx="3238500" cy="13061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427038" y="4267200"/>
            <a:ext cx="235362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Building for Xbox 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30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23559" name="Picture 7" descr="beach.jpg">
            <a:extLst>
              <a:ext uri="{FF2B5EF4-FFF2-40B4-BE49-F238E27FC236}">
                <a16:creationId xmlns:a16="http://schemas.microsoft.com/office/drawing/2014/main" id="{40C38A05-18C3-4578-895C-ADA831461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59953" r="1883" b="6711"/>
          <a:stretch>
            <a:fillRect/>
          </a:stretch>
        </p:blipFill>
        <p:spPr bwMode="auto">
          <a:xfrm>
            <a:off x="-25400" y="9015413"/>
            <a:ext cx="244411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99075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beach.jpg">
            <a:extLst>
              <a:ext uri="{FF2B5EF4-FFF2-40B4-BE49-F238E27FC236}">
                <a16:creationId xmlns:a16="http://schemas.microsoft.com/office/drawing/2014/main" id="{772A241E-1C7F-432A-AED7-53D17D90F61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4" t="146" r="31534" b="4427"/>
          <a:stretch>
            <a:fillRect/>
          </a:stretch>
        </p:blipFill>
        <p:spPr bwMode="auto">
          <a:xfrm>
            <a:off x="14893925" y="-6350"/>
            <a:ext cx="9490075" cy="137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6" name="Line 2">
            <a:extLst>
              <a:ext uri="{FF2B5EF4-FFF2-40B4-BE49-F238E27FC236}">
                <a16:creationId xmlns:a16="http://schemas.microsoft.com/office/drawing/2014/main" id="{D9320DDA-3566-458C-951F-41069E55EB6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606799"/>
            <a:ext cx="2100263" cy="1"/>
          </a:xfrm>
          <a:prstGeom prst="line">
            <a:avLst/>
          </a:prstGeom>
          <a:noFill/>
          <a:ln w="1397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28" name="Line 4">
            <a:extLst>
              <a:ext uri="{FF2B5EF4-FFF2-40B4-BE49-F238E27FC236}">
                <a16:creationId xmlns:a16="http://schemas.microsoft.com/office/drawing/2014/main" id="{6C9FD5D0-02CE-4AA6-A457-64FCB1533C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904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29" name="Line 5">
            <a:extLst>
              <a:ext uri="{FF2B5EF4-FFF2-40B4-BE49-F238E27FC236}">
                <a16:creationId xmlns:a16="http://schemas.microsoft.com/office/drawing/2014/main" id="{8EE5D972-7860-4D65-853C-B80112674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90000" y="571500"/>
            <a:ext cx="279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30" name="Line 6">
            <a:extLst>
              <a:ext uri="{FF2B5EF4-FFF2-40B4-BE49-F238E27FC236}">
                <a16:creationId xmlns:a16="http://schemas.microsoft.com/office/drawing/2014/main" id="{27A63E8A-96AD-4DCD-93A0-EDD7D0B8F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0F0B6338-3031-491D-812B-26A7CBCB3BAD}"/>
              </a:ext>
            </a:extLst>
          </p:cNvPr>
          <p:cNvSpPr>
            <a:spLocks/>
          </p:cNvSpPr>
          <p:nvPr/>
        </p:nvSpPr>
        <p:spPr bwMode="auto">
          <a:xfrm>
            <a:off x="2640013" y="2584450"/>
            <a:ext cx="16790987" cy="188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ct val="90000"/>
              </a:lnSpc>
            </a:pPr>
            <a:r>
              <a:rPr lang="en-US" altLang="en-US" sz="12500" dirty="0">
                <a:solidFill>
                  <a:srgbClr val="232323"/>
                </a:solidFill>
              </a:rPr>
              <a:t>What to keep </a:t>
            </a:r>
          </a:p>
          <a:p>
            <a:pPr eaLnBrk="1">
              <a:lnSpc>
                <a:spcPct val="90000"/>
              </a:lnSpc>
            </a:pPr>
            <a:r>
              <a:rPr lang="en-US" altLang="en-US" sz="12500" dirty="0">
                <a:solidFill>
                  <a:srgbClr val="232323"/>
                </a:solidFill>
              </a:rPr>
              <a:t>in mind</a:t>
            </a:r>
          </a:p>
        </p:txBody>
      </p:sp>
      <p:sp>
        <p:nvSpPr>
          <p:cNvPr id="26632" name="Rectangle 8">
            <a:extLst>
              <a:ext uri="{FF2B5EF4-FFF2-40B4-BE49-F238E27FC236}">
                <a16:creationId xmlns:a16="http://schemas.microsoft.com/office/drawing/2014/main" id="{ACB93150-93B7-4FE3-A297-F08D572E508F}"/>
              </a:ext>
            </a:extLst>
          </p:cNvPr>
          <p:cNvSpPr>
            <a:spLocks/>
          </p:cNvSpPr>
          <p:nvPr/>
        </p:nvSpPr>
        <p:spPr bwMode="auto">
          <a:xfrm>
            <a:off x="2640013" y="6705600"/>
            <a:ext cx="11152187" cy="556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57200" indent="-4572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Each TV has its own version of Safe zones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Working inside the safe zone can/will generate issues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Focus traps 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Navigation with controller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Colors are not a full 0 -255 range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F21E68F-5BFE-40D8-A91C-6423DF7696A3}"/>
              </a:ext>
            </a:extLst>
          </p:cNvPr>
          <p:cNvSpPr txBox="1">
            <a:spLocks/>
          </p:cNvSpPr>
          <p:nvPr/>
        </p:nvSpPr>
        <p:spPr bwMode="auto">
          <a:xfrm>
            <a:off x="23515638" y="13081000"/>
            <a:ext cx="36195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131EC5D-C789-401B-990A-F6FF48A3F33C}" type="slidenum">
              <a:rPr lang="en-US" altLang="en-US" sz="1400">
                <a:solidFill>
                  <a:srgbClr val="929292"/>
                </a:solidFill>
              </a:rPr>
              <a:pPr algn="ctr" eaLnBrk="1"/>
              <a:t>31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C90C2704-160B-42EB-8710-F2E4CAFC95D5}"/>
              </a:ext>
            </a:extLst>
          </p:cNvPr>
          <p:cNvSpPr txBox="1">
            <a:spLocks/>
          </p:cNvSpPr>
          <p:nvPr/>
        </p:nvSpPr>
        <p:spPr bwMode="auto">
          <a:xfrm>
            <a:off x="2540000" y="1361666"/>
            <a:ext cx="6348413" cy="62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Xbox</a:t>
            </a:r>
          </a:p>
        </p:txBody>
      </p:sp>
    </p:spTree>
    <p:extLst>
      <p:ext uri="{BB962C8B-B14F-4D97-AF65-F5344CB8AC3E}">
        <p14:creationId xmlns:p14="http://schemas.microsoft.com/office/powerpoint/2010/main" val="144584609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BAE54-EF19-4C6E-BEE5-364F43984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24383980" cy="137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856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4CDD4-55E5-41C4-98AD-A1B68C10C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24383980" cy="137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4003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4B074-E6C4-4A07-AE42-F792DB008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-725807"/>
            <a:ext cx="18059400" cy="148990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6DAEEA-DF85-45F8-A5E6-0650744DC5B1}"/>
              </a:ext>
            </a:extLst>
          </p:cNvPr>
          <p:cNvSpPr/>
          <p:nvPr/>
        </p:nvSpPr>
        <p:spPr bwMode="auto">
          <a:xfrm>
            <a:off x="19431000" y="2057400"/>
            <a:ext cx="1828800" cy="9144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0" b="0" i="0" u="none" strike="noStrike" cap="none" normalizeH="0" baseline="0">
              <a:ln>
                <a:noFill/>
              </a:ln>
              <a:solidFill>
                <a:srgbClr val="2B2B2B"/>
              </a:solidFill>
              <a:effectLst/>
              <a:latin typeface="Retina Black" panose="020B0604040502020304" pitchFamily="34" charset="77"/>
              <a:ea typeface="Retina Black" panose="020B0604040502020304" pitchFamily="34" charset="77"/>
              <a:cs typeface="Retina Black" panose="020B0604040502020304" pitchFamily="34" charset="77"/>
              <a:sym typeface="Retina Black" panose="020B0604040502020304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B65E53-F83A-47FE-9272-DD685ED4F005}"/>
              </a:ext>
            </a:extLst>
          </p:cNvPr>
          <p:cNvSpPr/>
          <p:nvPr/>
        </p:nvSpPr>
        <p:spPr bwMode="auto">
          <a:xfrm>
            <a:off x="19354800" y="10363200"/>
            <a:ext cx="1828800" cy="9144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0" b="0" i="0" u="none" strike="noStrike" cap="none" normalizeH="0" baseline="0">
              <a:ln>
                <a:noFill/>
              </a:ln>
              <a:solidFill>
                <a:srgbClr val="2B2B2B"/>
              </a:solidFill>
              <a:effectLst/>
              <a:latin typeface="Retina Black" panose="020B0604040502020304" pitchFamily="34" charset="77"/>
              <a:ea typeface="Retina Black" panose="020B0604040502020304" pitchFamily="34" charset="77"/>
              <a:cs typeface="Retina Black" panose="020B0604040502020304" pitchFamily="34" charset="77"/>
              <a:sym typeface="Retina Black" panose="020B06040405020203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F219CC-FB72-4DD3-935D-83D6338C7888}"/>
              </a:ext>
            </a:extLst>
          </p:cNvPr>
          <p:cNvSpPr/>
          <p:nvPr/>
        </p:nvSpPr>
        <p:spPr bwMode="auto">
          <a:xfrm>
            <a:off x="20497800" y="914400"/>
            <a:ext cx="685800" cy="609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miter lim="400000"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0" b="0" i="0" u="none" strike="noStrike" cap="none" normalizeH="0" baseline="0">
              <a:solidFill>
                <a:srgbClr val="2B2B2B"/>
              </a:solidFill>
              <a:effectLst/>
              <a:latin typeface="Retina Black" panose="020B0604040502020304" pitchFamily="34" charset="77"/>
              <a:ea typeface="Retina Black" panose="020B0604040502020304" pitchFamily="34" charset="77"/>
              <a:cs typeface="Retina Black" panose="020B0604040502020304" pitchFamily="34" charset="77"/>
              <a:sym typeface="Retina Black" panose="020B06040405020203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265969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69D17-F922-432D-B2B7-9740C605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7871"/>
            <a:ext cx="11758068" cy="9314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A58A7-75EC-4BA1-ADF2-2BADEEF83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133" y="4419600"/>
            <a:ext cx="11617867" cy="9581746"/>
          </a:xfrm>
          <a:prstGeom prst="rect">
            <a:avLst/>
          </a:prstGeom>
        </p:spPr>
      </p:pic>
      <p:sp>
        <p:nvSpPr>
          <p:cNvPr id="7" name="Explore new topics…">
            <a:extLst>
              <a:ext uri="{FF2B5EF4-FFF2-40B4-BE49-F238E27FC236}">
                <a16:creationId xmlns:a16="http://schemas.microsoft.com/office/drawing/2014/main" id="{4E4F16C9-3D34-42C4-8F02-7AF857D88B2D}"/>
              </a:ext>
            </a:extLst>
          </p:cNvPr>
          <p:cNvSpPr txBox="1"/>
          <p:nvPr/>
        </p:nvSpPr>
        <p:spPr>
          <a:xfrm>
            <a:off x="4381500" y="1346428"/>
            <a:ext cx="15621000" cy="14624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3578" tIns="53578" rIns="53578" bIns="53578" anchor="ctr">
            <a:spAutoFit/>
          </a:bodyPr>
          <a:lstStyle/>
          <a:p>
            <a:pPr algn="ctr">
              <a:defRPr sz="5000" b="1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800" dirty="0"/>
              <a:t>Actions removed on cards</a:t>
            </a:r>
            <a:endParaRPr sz="8800" dirty="0"/>
          </a:p>
        </p:txBody>
      </p:sp>
      <p:sp>
        <p:nvSpPr>
          <p:cNvPr id="6" name="Explore new topics…">
            <a:extLst>
              <a:ext uri="{FF2B5EF4-FFF2-40B4-BE49-F238E27FC236}">
                <a16:creationId xmlns:a16="http://schemas.microsoft.com/office/drawing/2014/main" id="{A772B0FF-8ED1-42B0-B4F7-4DEA0FBA58BB}"/>
              </a:ext>
            </a:extLst>
          </p:cNvPr>
          <p:cNvSpPr txBox="1"/>
          <p:nvPr/>
        </p:nvSpPr>
        <p:spPr>
          <a:xfrm>
            <a:off x="13570929" y="3733800"/>
            <a:ext cx="10210800" cy="14624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3578" tIns="53578" rIns="53578" bIns="53578" anchor="ctr">
            <a:spAutoFit/>
          </a:bodyPr>
          <a:lstStyle/>
          <a:p>
            <a:pPr algn="ctr">
              <a:defRPr sz="5000" b="1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800" dirty="0">
                <a:solidFill>
                  <a:schemeClr val="bg1">
                    <a:lumMod val="50000"/>
                  </a:schemeClr>
                </a:solidFill>
              </a:rPr>
              <a:t>Desktop</a:t>
            </a:r>
            <a:endParaRPr sz="8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Explore new topics…">
            <a:extLst>
              <a:ext uri="{FF2B5EF4-FFF2-40B4-BE49-F238E27FC236}">
                <a16:creationId xmlns:a16="http://schemas.microsoft.com/office/drawing/2014/main" id="{D897A091-0C14-4305-A7D2-553A4B8CE2B7}"/>
              </a:ext>
            </a:extLst>
          </p:cNvPr>
          <p:cNvSpPr txBox="1"/>
          <p:nvPr/>
        </p:nvSpPr>
        <p:spPr>
          <a:xfrm>
            <a:off x="990600" y="3795381"/>
            <a:ext cx="10210800" cy="14624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3578" tIns="53578" rIns="53578" bIns="53578" anchor="ctr">
            <a:spAutoFit/>
          </a:bodyPr>
          <a:lstStyle/>
          <a:p>
            <a:pPr algn="ctr">
              <a:defRPr sz="5000" b="1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800" dirty="0">
                <a:solidFill>
                  <a:schemeClr val="bg1">
                    <a:lumMod val="50000"/>
                  </a:schemeClr>
                </a:solidFill>
              </a:rPr>
              <a:t>Xbox</a:t>
            </a:r>
            <a:endParaRPr sz="8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1396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427038" y="4267200"/>
            <a:ext cx="235362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Navigation on Xbox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36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23559" name="Picture 7" descr="beach.jpg">
            <a:extLst>
              <a:ext uri="{FF2B5EF4-FFF2-40B4-BE49-F238E27FC236}">
                <a16:creationId xmlns:a16="http://schemas.microsoft.com/office/drawing/2014/main" id="{40C38A05-18C3-4578-895C-ADA831461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59953" r="1883" b="6711"/>
          <a:stretch>
            <a:fillRect/>
          </a:stretch>
        </p:blipFill>
        <p:spPr bwMode="auto">
          <a:xfrm>
            <a:off x="-25400" y="9015413"/>
            <a:ext cx="244411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82767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DA7E3-EE18-4768-8285-6A7BEE701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24383980" cy="137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6340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82281-119D-47D7-AE8D-CAE1004CE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24383980" cy="137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9898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0D797-5CCD-4288-A4CC-6A8745FF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24383980" cy="137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156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DailyPulseWeb_01.png">
            <a:extLst>
              <a:ext uri="{FF2B5EF4-FFF2-40B4-BE49-F238E27FC236}">
                <a16:creationId xmlns:a16="http://schemas.microsoft.com/office/drawing/2014/main" id="{0DFEEFCE-56AB-4D81-961C-8DC8EEAD0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2"/>
          <a:stretch>
            <a:fillRect/>
          </a:stretch>
        </p:blipFill>
        <p:spPr bwMode="auto">
          <a:xfrm>
            <a:off x="10602913" y="2344738"/>
            <a:ext cx="13938250" cy="917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075F82FA-9D25-4585-83C6-A51CD9459D27}"/>
              </a:ext>
            </a:extLst>
          </p:cNvPr>
          <p:cNvSpPr>
            <a:spLocks/>
          </p:cNvSpPr>
          <p:nvPr/>
        </p:nvSpPr>
        <p:spPr bwMode="auto">
          <a:xfrm>
            <a:off x="1524000" y="2225675"/>
            <a:ext cx="63500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8100"/>
              </a:lnSpc>
            </a:pPr>
            <a:r>
              <a:rPr lang="en-US" altLang="en-US" sz="8000">
                <a:solidFill>
                  <a:srgbClr val="222222"/>
                </a:solidFill>
              </a:rPr>
              <a:t>The home for videos that matter</a:t>
            </a: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AF91E0F8-B739-4CB3-B21A-7AC0AA3A798A}"/>
              </a:ext>
            </a:extLst>
          </p:cNvPr>
          <p:cNvSpPr txBox="1">
            <a:spLocks/>
          </p:cNvSpPr>
          <p:nvPr/>
        </p:nvSpPr>
        <p:spPr bwMode="auto">
          <a:xfrm>
            <a:off x="1524000" y="5818188"/>
            <a:ext cx="7391400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en-US" altLang="en-US" sz="350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Dailymotion is one of the leading premium video destination platform in the world:</a:t>
            </a:r>
          </a:p>
          <a:p>
            <a:pPr eaLnBrk="1">
              <a:lnSpc>
                <a:spcPts val="1000"/>
              </a:lnSpc>
              <a:spcBef>
                <a:spcPts val="1000"/>
              </a:spcBef>
            </a:pPr>
            <a:endParaRPr lang="en-US" altLang="en-US" sz="350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en-US" altLang="en-US" sz="4400">
                <a:solidFill>
                  <a:srgbClr val="56C7FF"/>
                </a:solidFill>
              </a:rPr>
              <a:t>3 billion </a:t>
            </a:r>
            <a:r>
              <a:rPr lang="en-US" altLang="en-US" sz="2400" b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video views per month</a:t>
            </a:r>
            <a:endParaRPr lang="en-US" altLang="en-US" sz="2800" b="1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en-US" altLang="en-US" sz="4400">
                <a:solidFill>
                  <a:srgbClr val="56C7FF"/>
                </a:solidFill>
              </a:rPr>
              <a:t>300 million </a:t>
            </a:r>
            <a:r>
              <a:rPr lang="en-US" altLang="en-US" sz="2400" b="1">
                <a:solidFill>
                  <a:srgbClr val="000000"/>
                </a:solidFill>
                <a:latin typeface="Retina" panose="020B0604040502020304" charset="0"/>
                <a:sym typeface="Retina" panose="020B0604040502020304" charset="0"/>
              </a:rPr>
              <a:t>u</a:t>
            </a:r>
            <a:r>
              <a:rPr lang="en-US" altLang="en-US" sz="2400" b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nique visitors per month</a:t>
            </a:r>
            <a:endParaRPr lang="en-US" altLang="en-US" sz="3500" b="1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en-US" altLang="en-US" sz="4400">
                <a:solidFill>
                  <a:srgbClr val="56C7FF"/>
                </a:solidFill>
              </a:rPr>
              <a:t>150 million </a:t>
            </a:r>
            <a:r>
              <a:rPr lang="en-US" altLang="en-US" sz="2400" b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150 million videos in the catalog</a:t>
            </a:r>
            <a:endParaRPr lang="en-US" altLang="en-US" sz="3500" b="1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8196" name="Line 4">
            <a:extLst>
              <a:ext uri="{FF2B5EF4-FFF2-40B4-BE49-F238E27FC236}">
                <a16:creationId xmlns:a16="http://schemas.microsoft.com/office/drawing/2014/main" id="{26645C82-F494-41D3-B9FC-041B2F96A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850900"/>
            <a:ext cx="21334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5109" name="Text Box 5">
            <a:extLst>
              <a:ext uri="{FF2B5EF4-FFF2-40B4-BE49-F238E27FC236}">
                <a16:creationId xmlns:a16="http://schemas.microsoft.com/office/drawing/2014/main" id="{9DCC568F-5743-4840-B295-47E4E89EB06B}"/>
              </a:ext>
            </a:extLst>
          </p:cNvPr>
          <p:cNvSpPr txBox="1">
            <a:spLocks/>
          </p:cNvSpPr>
          <p:nvPr/>
        </p:nvSpPr>
        <p:spPr bwMode="auto">
          <a:xfrm>
            <a:off x="1522413" y="1365250"/>
            <a:ext cx="23653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KEY FIGURES</a:t>
            </a:r>
          </a:p>
        </p:txBody>
      </p:sp>
      <p:sp>
        <p:nvSpPr>
          <p:cNvPr id="8198" name="Line 6">
            <a:extLst>
              <a:ext uri="{FF2B5EF4-FFF2-40B4-BE49-F238E27FC236}">
                <a16:creationId xmlns:a16="http://schemas.microsoft.com/office/drawing/2014/main" id="{F622AF1A-1099-4AFD-872D-824F7FA8B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199" name="Line 7">
            <a:extLst>
              <a:ext uri="{FF2B5EF4-FFF2-40B4-BE49-F238E27FC236}">
                <a16:creationId xmlns:a16="http://schemas.microsoft.com/office/drawing/2014/main" id="{4591CD81-2C0E-4D80-9E9D-56B09606E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pic>
        <p:nvPicPr>
          <p:cNvPr id="8200" name="Picture 8" descr="Real Silver.png">
            <a:extLst>
              <a:ext uri="{FF2B5EF4-FFF2-40B4-BE49-F238E27FC236}">
                <a16:creationId xmlns:a16="http://schemas.microsoft.com/office/drawing/2014/main" id="{F93C8AC7-A30A-4A2C-B8FD-555E7895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647825"/>
            <a:ext cx="18467388" cy="1067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1" name="Text Box 9">
            <a:extLst>
              <a:ext uri="{FF2B5EF4-FFF2-40B4-BE49-F238E27FC236}">
                <a16:creationId xmlns:a16="http://schemas.microsoft.com/office/drawing/2014/main" id="{3020E98A-EA27-4CF5-B8DB-792E8488E07E}"/>
              </a:ext>
            </a:extLst>
          </p:cNvPr>
          <p:cNvSpPr txBox="1">
            <a:spLocks/>
          </p:cNvSpPr>
          <p:nvPr/>
        </p:nvSpPr>
        <p:spPr bwMode="auto">
          <a:xfrm>
            <a:off x="23509288" y="13081000"/>
            <a:ext cx="37623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138469A9-5A4C-46FE-B5BA-0C132844357B}" type="slidenum">
              <a:rPr lang="en-US" altLang="en-US" sz="1400">
                <a:solidFill>
                  <a:srgbClr val="929292"/>
                </a:solidFill>
              </a:rPr>
              <a:pPr algn="ctr" eaLnBrk="1"/>
              <a:t>4</a:t>
            </a:fld>
            <a:endParaRPr lang="en-US" altLang="en-US" sz="14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80906-8431-4042-80E4-955DB4823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60" y="-762000"/>
            <a:ext cx="17554575" cy="1447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EE1E58-5F27-4BF4-864E-E4943DB049FA}"/>
              </a:ext>
            </a:extLst>
          </p:cNvPr>
          <p:cNvSpPr/>
          <p:nvPr/>
        </p:nvSpPr>
        <p:spPr bwMode="auto">
          <a:xfrm>
            <a:off x="16383000" y="6669475"/>
            <a:ext cx="3886200" cy="32385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0" b="0" i="0" u="none" strike="noStrike" cap="none" normalizeH="0" baseline="0">
              <a:ln>
                <a:noFill/>
              </a:ln>
              <a:solidFill>
                <a:srgbClr val="2B2B2B"/>
              </a:solidFill>
              <a:effectLst/>
              <a:latin typeface="Retina Black" panose="020B0604040502020304" pitchFamily="34" charset="77"/>
              <a:ea typeface="Retina Black" panose="020B0604040502020304" pitchFamily="34" charset="77"/>
              <a:cs typeface="Retina Black" panose="020B0604040502020304" pitchFamily="34" charset="77"/>
              <a:sym typeface="Retina Black" panose="020B06040405020203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7AEC3-FFB8-416F-8C66-2E388793006A}"/>
              </a:ext>
            </a:extLst>
          </p:cNvPr>
          <p:cNvSpPr txBox="1"/>
          <p:nvPr/>
        </p:nvSpPr>
        <p:spPr>
          <a:xfrm>
            <a:off x="4953000" y="3733800"/>
            <a:ext cx="5549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95AB3-64A4-437C-B47F-BEE8400A0FFA}"/>
              </a:ext>
            </a:extLst>
          </p:cNvPr>
          <p:cNvSpPr txBox="1"/>
          <p:nvPr/>
        </p:nvSpPr>
        <p:spPr>
          <a:xfrm>
            <a:off x="4953000" y="7162800"/>
            <a:ext cx="6607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3575B-3D6C-4DD5-9557-9DE7774968DA}"/>
              </a:ext>
            </a:extLst>
          </p:cNvPr>
          <p:cNvSpPr txBox="1"/>
          <p:nvPr/>
        </p:nvSpPr>
        <p:spPr>
          <a:xfrm>
            <a:off x="9229365" y="7180729"/>
            <a:ext cx="6495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C2CC1-FFFB-4400-A1A5-271A9F658CC3}"/>
              </a:ext>
            </a:extLst>
          </p:cNvPr>
          <p:cNvSpPr txBox="1"/>
          <p:nvPr/>
        </p:nvSpPr>
        <p:spPr>
          <a:xfrm>
            <a:off x="13331382" y="7180729"/>
            <a:ext cx="6960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E48EF-F73A-4A49-90CF-90BBEB41FE66}"/>
              </a:ext>
            </a:extLst>
          </p:cNvPr>
          <p:cNvSpPr txBox="1"/>
          <p:nvPr/>
        </p:nvSpPr>
        <p:spPr>
          <a:xfrm>
            <a:off x="17820020" y="731295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5735227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427038" y="4267200"/>
            <a:ext cx="235362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Focus Traps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41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23559" name="Picture 7" descr="beach.jpg">
            <a:extLst>
              <a:ext uri="{FF2B5EF4-FFF2-40B4-BE49-F238E27FC236}">
                <a16:creationId xmlns:a16="http://schemas.microsoft.com/office/drawing/2014/main" id="{40C38A05-18C3-4578-895C-ADA831461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59953" r="1883" b="6711"/>
          <a:stretch>
            <a:fillRect/>
          </a:stretch>
        </p:blipFill>
        <p:spPr bwMode="auto">
          <a:xfrm>
            <a:off x="-25400" y="9015413"/>
            <a:ext cx="244411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60876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533400" y="1130301"/>
            <a:ext cx="17022762" cy="213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sz="9600" dirty="0"/>
              <a:t>Focus Traps are everywhere</a:t>
            </a:r>
          </a:p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endParaRPr lang="en-US" altLang="en-US" sz="145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42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65D9D3-1EBA-4F9D-BA12-535EF65FC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" t="2361" r="1156" b="1950"/>
          <a:stretch/>
        </p:blipFill>
        <p:spPr>
          <a:xfrm>
            <a:off x="10225982" y="5153758"/>
            <a:ext cx="14047744" cy="8591550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ED15A1F-A201-4AAF-BD34-F9A14CEDD7BD}"/>
              </a:ext>
            </a:extLst>
          </p:cNvPr>
          <p:cNvSpPr txBox="1">
            <a:spLocks/>
          </p:cNvSpPr>
          <p:nvPr/>
        </p:nvSpPr>
        <p:spPr>
          <a:xfrm>
            <a:off x="1371600" y="4424160"/>
            <a:ext cx="10661523" cy="85915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1pPr>
            <a:lvl2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2pPr>
            <a:lvl3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3pPr>
            <a:lvl4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4pPr>
            <a:lvl5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kern="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ListView</a:t>
            </a:r>
            <a:r>
              <a:rPr lang="en-US" sz="5400" kern="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 and </a:t>
            </a:r>
            <a:r>
              <a:rPr lang="en-US" sz="5400" kern="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GridView</a:t>
            </a:r>
            <a:r>
              <a:rPr lang="en-US" sz="5400" kern="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 with endless loading are traps!</a:t>
            </a:r>
          </a:p>
          <a:p>
            <a:pPr marL="685800" indent="-685800"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Sliders are traps</a:t>
            </a:r>
          </a:p>
          <a:p>
            <a:pPr marL="685800" indent="-685800"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kern="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ToggleSwitch</a:t>
            </a:r>
            <a:r>
              <a:rPr lang="en-US" sz="5400" kern="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 can be traps</a:t>
            </a:r>
          </a:p>
          <a:p>
            <a:pPr marL="685800" indent="-685800"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Elements outside of the frame are traps</a:t>
            </a:r>
          </a:p>
          <a:p>
            <a:pPr marL="685800" indent="-685800"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kern="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Webviews</a:t>
            </a:r>
            <a:r>
              <a:rPr lang="en-US" sz="5400" kern="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 will trap you 100% of the time</a:t>
            </a:r>
          </a:p>
          <a:p>
            <a:pPr marL="0" lvl="1" indent="0"/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lvl="1" indent="0"/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5515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beach.jpg">
            <a:extLst>
              <a:ext uri="{FF2B5EF4-FFF2-40B4-BE49-F238E27FC236}">
                <a16:creationId xmlns:a16="http://schemas.microsoft.com/office/drawing/2014/main" id="{772A241E-1C7F-432A-AED7-53D17D90F61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4" t="146" r="31534" b="4427"/>
          <a:stretch>
            <a:fillRect/>
          </a:stretch>
        </p:blipFill>
        <p:spPr bwMode="auto">
          <a:xfrm>
            <a:off x="14893925" y="-6350"/>
            <a:ext cx="9490075" cy="137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6" name="Line 2">
            <a:extLst>
              <a:ext uri="{FF2B5EF4-FFF2-40B4-BE49-F238E27FC236}">
                <a16:creationId xmlns:a16="http://schemas.microsoft.com/office/drawing/2014/main" id="{D9320DDA-3566-458C-951F-41069E55EB6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606799"/>
            <a:ext cx="2100263" cy="1"/>
          </a:xfrm>
          <a:prstGeom prst="line">
            <a:avLst/>
          </a:prstGeom>
          <a:noFill/>
          <a:ln w="139700">
            <a:solidFill>
              <a:srgbClr val="56C7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28" name="Line 4">
            <a:extLst>
              <a:ext uri="{FF2B5EF4-FFF2-40B4-BE49-F238E27FC236}">
                <a16:creationId xmlns:a16="http://schemas.microsoft.com/office/drawing/2014/main" id="{6C9FD5D0-02CE-4AA6-A457-64FCB1533C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904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29" name="Line 5">
            <a:extLst>
              <a:ext uri="{FF2B5EF4-FFF2-40B4-BE49-F238E27FC236}">
                <a16:creationId xmlns:a16="http://schemas.microsoft.com/office/drawing/2014/main" id="{8EE5D972-7860-4D65-853C-B80112674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90000" y="571500"/>
            <a:ext cx="279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30" name="Line 6">
            <a:extLst>
              <a:ext uri="{FF2B5EF4-FFF2-40B4-BE49-F238E27FC236}">
                <a16:creationId xmlns:a16="http://schemas.microsoft.com/office/drawing/2014/main" id="{27A63E8A-96AD-4DCD-93A0-EDD7D0B8F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0F0B6338-3031-491D-812B-26A7CBCB3BAD}"/>
              </a:ext>
            </a:extLst>
          </p:cNvPr>
          <p:cNvSpPr>
            <a:spLocks/>
          </p:cNvSpPr>
          <p:nvPr/>
        </p:nvSpPr>
        <p:spPr bwMode="auto">
          <a:xfrm>
            <a:off x="2640014" y="2584450"/>
            <a:ext cx="12253912" cy="188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2500" dirty="0"/>
              <a:t>Finding where the focus has gone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F21E68F-5BFE-40D8-A91C-6423DF7696A3}"/>
              </a:ext>
            </a:extLst>
          </p:cNvPr>
          <p:cNvSpPr txBox="1">
            <a:spLocks/>
          </p:cNvSpPr>
          <p:nvPr/>
        </p:nvSpPr>
        <p:spPr bwMode="auto">
          <a:xfrm>
            <a:off x="23515638" y="13081000"/>
            <a:ext cx="36195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131EC5D-C789-401B-990A-F6FF48A3F33C}" type="slidenum">
              <a:rPr lang="en-US" altLang="en-US" sz="1400">
                <a:solidFill>
                  <a:srgbClr val="929292"/>
                </a:solidFill>
              </a:rPr>
              <a:pPr algn="ctr" eaLnBrk="1"/>
              <a:t>43</a:t>
            </a:fld>
            <a:endParaRPr lang="en-US" altLang="en-US" sz="140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61989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44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DA110-D7F6-4DAF-8AEA-20081CA3D7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60" b="5049"/>
          <a:stretch/>
        </p:blipFill>
        <p:spPr>
          <a:xfrm>
            <a:off x="1143541" y="4432303"/>
            <a:ext cx="22096918" cy="6464296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FEF6665-CFD1-4745-9DA9-DF1932222A58}"/>
              </a:ext>
            </a:extLst>
          </p:cNvPr>
          <p:cNvSpPr txBox="1">
            <a:spLocks/>
          </p:cNvSpPr>
          <p:nvPr/>
        </p:nvSpPr>
        <p:spPr>
          <a:xfrm>
            <a:off x="1932311" y="1371600"/>
            <a:ext cx="21945600" cy="49434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1pPr>
            <a:lvl2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2pPr>
            <a:lvl3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3pPr>
            <a:lvl4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4pPr>
            <a:lvl5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this.GotFocus</a:t>
            </a:r>
            <a:r>
              <a:rPr lang="en-US" sz="48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 += </a:t>
            </a:r>
            <a:r>
              <a:rPr lang="en-US" sz="48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Shell_GotFocus</a:t>
            </a:r>
            <a:r>
              <a:rPr lang="en-US" sz="48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;</a:t>
            </a:r>
          </a:p>
          <a:p>
            <a:r>
              <a:rPr lang="en-US" sz="48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Method:</a:t>
            </a:r>
          </a:p>
        </p:txBody>
      </p:sp>
    </p:spTree>
    <p:extLst>
      <p:ext uri="{BB962C8B-B14F-4D97-AF65-F5344CB8AC3E}">
        <p14:creationId xmlns:p14="http://schemas.microsoft.com/office/powerpoint/2010/main" val="293711910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2183606" y="1398773"/>
            <a:ext cx="19507200" cy="213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r>
              <a:rPr lang="en-US" sz="9600" dirty="0"/>
              <a:t>Windows Community Toolkit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45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FEF6665-CFD1-4745-9DA9-DF1932222A58}"/>
              </a:ext>
            </a:extLst>
          </p:cNvPr>
          <p:cNvSpPr txBox="1">
            <a:spLocks/>
          </p:cNvSpPr>
          <p:nvPr/>
        </p:nvSpPr>
        <p:spPr>
          <a:xfrm>
            <a:off x="1936750" y="3263897"/>
            <a:ext cx="21945600" cy="49434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1pPr>
            <a:lvl2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2pPr>
            <a:lvl3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3pPr>
            <a:lvl4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4pPr>
            <a:lvl5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You don’t like creating components from scratch? The Windows Community Toolkit will save you time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!</a:t>
            </a:r>
          </a:p>
          <a:p>
            <a:r>
              <a:rPr lang="en-US" sz="8800" dirty="0" err="1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FocusTracker</a:t>
            </a:r>
            <a:r>
              <a:rPr lang="en-US" sz="88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 XAML control :</a:t>
            </a:r>
            <a:r>
              <a:rPr lang="en-US" sz="80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 </a:t>
            </a:r>
            <a:r>
              <a:rPr lang="en-US" sz="60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  <a:hlinkClick r:id="rId3"/>
              </a:rPr>
              <a:t>https://docs.microsoft.com/en-us/windows/communitytoolkit/developer-tools/focustracker</a:t>
            </a:r>
            <a:endParaRPr lang="en-US" sz="8800" dirty="0">
              <a:solidFill>
                <a:schemeClr val="tx2">
                  <a:lumMod val="10000"/>
                </a:schemeClr>
              </a:solidFill>
              <a:latin typeface="Retina" panose="020B0604040502020304" pitchFamily="34" charset="0"/>
            </a:endParaRPr>
          </a:p>
          <a:p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And More!!</a:t>
            </a:r>
          </a:p>
          <a:p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</a:rPr>
              <a:t>Source:  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0"/>
                <a:hlinkClick r:id="rId4"/>
              </a:rPr>
              <a:t>https://github.com/windows-toolkit/WindowsCommunityToolkit</a:t>
            </a:r>
            <a:endParaRPr lang="en-US" sz="4400" dirty="0">
              <a:solidFill>
                <a:schemeClr val="tx2">
                  <a:lumMod val="10000"/>
                </a:schemeClr>
              </a:solidFill>
              <a:latin typeface="Retina" panose="020B06040405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43536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427038" y="4267200"/>
            <a:ext cx="235362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Building a UI that can work for Xbox &amp; Desktop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46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23559" name="Picture 7" descr="beach.jpg">
            <a:extLst>
              <a:ext uri="{FF2B5EF4-FFF2-40B4-BE49-F238E27FC236}">
                <a16:creationId xmlns:a16="http://schemas.microsoft.com/office/drawing/2014/main" id="{40C38A05-18C3-4578-895C-ADA831461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59953" r="1883" b="6711"/>
          <a:stretch>
            <a:fillRect/>
          </a:stretch>
        </p:blipFill>
        <p:spPr bwMode="auto">
          <a:xfrm>
            <a:off x="-25400" y="9015413"/>
            <a:ext cx="244411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94945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61E16-017A-470A-BEC9-702149D26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5763"/>
            <a:ext cx="23012400" cy="1294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0DC24-43B6-456A-8B0A-EC768243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-42862"/>
            <a:ext cx="24536401" cy="138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684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808E1-B353-4878-9039-5A1AC82B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-64294"/>
            <a:ext cx="24612600" cy="138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54202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F94B5D-270A-4F21-918A-4AF8783A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3661410"/>
            <a:ext cx="11887200" cy="1005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E2B5A5-E224-4155-8B95-B104D519A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557" y="3651813"/>
            <a:ext cx="12697357" cy="10058400"/>
          </a:xfrm>
          <a:prstGeom prst="rect">
            <a:avLst/>
          </a:prstGeom>
        </p:spPr>
      </p:pic>
      <p:sp>
        <p:nvSpPr>
          <p:cNvPr id="4" name="Explore new topics…">
            <a:extLst>
              <a:ext uri="{FF2B5EF4-FFF2-40B4-BE49-F238E27FC236}">
                <a16:creationId xmlns:a16="http://schemas.microsoft.com/office/drawing/2014/main" id="{B04F5BDE-1117-4586-BD16-CBD9A961B120}"/>
              </a:ext>
            </a:extLst>
          </p:cNvPr>
          <p:cNvSpPr txBox="1"/>
          <p:nvPr/>
        </p:nvSpPr>
        <p:spPr>
          <a:xfrm>
            <a:off x="13266129" y="2137634"/>
            <a:ext cx="10210800" cy="14624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3578" tIns="53578" rIns="53578" bIns="53578" anchor="ctr">
            <a:spAutoFit/>
          </a:bodyPr>
          <a:lstStyle/>
          <a:p>
            <a:pPr algn="ctr">
              <a:defRPr sz="5000" b="1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800" dirty="0">
                <a:solidFill>
                  <a:schemeClr val="bg1">
                    <a:lumMod val="50000"/>
                  </a:schemeClr>
                </a:solidFill>
              </a:rPr>
              <a:t>Desktop</a:t>
            </a:r>
            <a:endParaRPr sz="8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xplore new topics…">
            <a:extLst>
              <a:ext uri="{FF2B5EF4-FFF2-40B4-BE49-F238E27FC236}">
                <a16:creationId xmlns:a16="http://schemas.microsoft.com/office/drawing/2014/main" id="{9DCC6EFE-D939-4821-AC04-D57B3F29117D}"/>
              </a:ext>
            </a:extLst>
          </p:cNvPr>
          <p:cNvSpPr txBox="1"/>
          <p:nvPr/>
        </p:nvSpPr>
        <p:spPr>
          <a:xfrm>
            <a:off x="685800" y="2199215"/>
            <a:ext cx="10210800" cy="14624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3578" tIns="53578" rIns="53578" bIns="53578" anchor="ctr">
            <a:spAutoFit/>
          </a:bodyPr>
          <a:lstStyle/>
          <a:p>
            <a:pPr algn="ctr">
              <a:defRPr sz="5000" b="1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800" dirty="0">
                <a:solidFill>
                  <a:schemeClr val="bg1">
                    <a:lumMod val="50000"/>
                  </a:schemeClr>
                </a:solidFill>
              </a:rPr>
              <a:t>Xbox</a:t>
            </a:r>
            <a:endParaRPr sz="8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Explore new topics…">
            <a:extLst>
              <a:ext uri="{FF2B5EF4-FFF2-40B4-BE49-F238E27FC236}">
                <a16:creationId xmlns:a16="http://schemas.microsoft.com/office/drawing/2014/main" id="{9F0F727D-3F57-4F6D-B9E9-70B76E1F2BED}"/>
              </a:ext>
            </a:extLst>
          </p:cNvPr>
          <p:cNvSpPr txBox="1"/>
          <p:nvPr/>
        </p:nvSpPr>
        <p:spPr>
          <a:xfrm>
            <a:off x="4381500" y="366381"/>
            <a:ext cx="15621000" cy="14624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3578" tIns="53578" rIns="53578" bIns="53578" anchor="ctr">
            <a:spAutoFit/>
          </a:bodyPr>
          <a:lstStyle/>
          <a:p>
            <a:pPr algn="ctr">
              <a:defRPr sz="5000" b="1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800" dirty="0"/>
              <a:t>Today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216037086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BA46C51E-F630-4535-9C61-783166603930}"/>
              </a:ext>
            </a:extLst>
          </p:cNvPr>
          <p:cNvSpPr>
            <a:spLocks/>
          </p:cNvSpPr>
          <p:nvPr/>
        </p:nvSpPr>
        <p:spPr bwMode="auto">
          <a:xfrm>
            <a:off x="1524000" y="2352675"/>
            <a:ext cx="6477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8100"/>
              </a:lnSpc>
            </a:pPr>
            <a:r>
              <a:rPr lang="en-US" altLang="en-US" sz="8000">
                <a:solidFill>
                  <a:srgbClr val="222222"/>
                </a:solidFill>
              </a:rPr>
              <a:t>Organization</a:t>
            </a:r>
          </a:p>
        </p:txBody>
      </p:sp>
      <p:sp>
        <p:nvSpPr>
          <p:cNvPr id="9218" name="Text Box 3">
            <a:extLst>
              <a:ext uri="{FF2B5EF4-FFF2-40B4-BE49-F238E27FC236}">
                <a16:creationId xmlns:a16="http://schemas.microsoft.com/office/drawing/2014/main" id="{4234FFA5-1151-4D01-8401-BE784E2929DF}"/>
              </a:ext>
            </a:extLst>
          </p:cNvPr>
          <p:cNvSpPr txBox="1">
            <a:spLocks/>
          </p:cNvSpPr>
          <p:nvPr/>
        </p:nvSpPr>
        <p:spPr bwMode="auto">
          <a:xfrm>
            <a:off x="1524000" y="3810000"/>
            <a:ext cx="6477000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en-US" altLang="en-US" sz="35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Dailymotion engineering team represents 50% of the global staff.</a:t>
            </a:r>
          </a:p>
        </p:txBody>
      </p:sp>
      <p:sp>
        <p:nvSpPr>
          <p:cNvPr id="9219" name="Line 4">
            <a:extLst>
              <a:ext uri="{FF2B5EF4-FFF2-40B4-BE49-F238E27FC236}">
                <a16:creationId xmlns:a16="http://schemas.microsoft.com/office/drawing/2014/main" id="{FDDC3704-15E8-4E44-A0CF-1291C7294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850900"/>
            <a:ext cx="21334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220" name="Text Box 5">
            <a:extLst>
              <a:ext uri="{FF2B5EF4-FFF2-40B4-BE49-F238E27FC236}">
                <a16:creationId xmlns:a16="http://schemas.microsoft.com/office/drawing/2014/main" id="{3CFEFD57-631C-418E-8E76-B137C36B1EC4}"/>
              </a:ext>
            </a:extLst>
          </p:cNvPr>
          <p:cNvSpPr txBox="1">
            <a:spLocks/>
          </p:cNvSpPr>
          <p:nvPr/>
        </p:nvSpPr>
        <p:spPr bwMode="auto">
          <a:xfrm>
            <a:off x="1522413" y="1365250"/>
            <a:ext cx="15875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700"/>
              </a:lnSpc>
            </a:pPr>
            <a:r>
              <a:rPr lang="en-US" altLang="en-US" sz="2400">
                <a:solidFill>
                  <a:srgbClr val="56C7FF"/>
                </a:solidFill>
              </a:rPr>
              <a:t>OUR TEAM</a:t>
            </a:r>
          </a:p>
        </p:txBody>
      </p:sp>
      <p:sp>
        <p:nvSpPr>
          <p:cNvPr id="9221" name="Line 6">
            <a:extLst>
              <a:ext uri="{FF2B5EF4-FFF2-40B4-BE49-F238E27FC236}">
                <a16:creationId xmlns:a16="http://schemas.microsoft.com/office/drawing/2014/main" id="{50BEE214-4FAD-42A8-9C71-2351A1FE4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222" name="Line 7">
            <a:extLst>
              <a:ext uri="{FF2B5EF4-FFF2-40B4-BE49-F238E27FC236}">
                <a16:creationId xmlns:a16="http://schemas.microsoft.com/office/drawing/2014/main" id="{27CFE803-4F7D-495D-9320-538AD640D1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223" name="Text Box 8">
            <a:extLst>
              <a:ext uri="{FF2B5EF4-FFF2-40B4-BE49-F238E27FC236}">
                <a16:creationId xmlns:a16="http://schemas.microsoft.com/office/drawing/2014/main" id="{5DCAA745-4A69-4BB8-948D-73A1E89005F2}"/>
              </a:ext>
            </a:extLst>
          </p:cNvPr>
          <p:cNvSpPr txBox="1">
            <a:spLocks/>
          </p:cNvSpPr>
          <p:nvPr/>
        </p:nvSpPr>
        <p:spPr bwMode="auto">
          <a:xfrm>
            <a:off x="23507700" y="13081000"/>
            <a:ext cx="379413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993A5011-5ED4-4F90-974C-A537A55EFB59}" type="slidenum">
              <a:rPr lang="en-US" altLang="en-US" sz="1400">
                <a:solidFill>
                  <a:srgbClr val="929292"/>
                </a:solidFill>
              </a:rPr>
              <a:pPr algn="ctr" eaLnBrk="1"/>
              <a:t>5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graphicFrame>
        <p:nvGraphicFramePr>
          <p:cNvPr id="9224" name="Graphique 1">
            <a:extLst>
              <a:ext uri="{FF2B5EF4-FFF2-40B4-BE49-F238E27FC236}">
                <a16:creationId xmlns:a16="http://schemas.microsoft.com/office/drawing/2014/main" id="{B2AB468A-5C58-4E02-9D34-106D92D5D5A7}"/>
              </a:ext>
            </a:extLst>
          </p:cNvPr>
          <p:cNvGraphicFramePr>
            <a:graphicFrameLocks/>
          </p:cNvGraphicFramePr>
          <p:nvPr/>
        </p:nvGraphicFramePr>
        <p:xfrm>
          <a:off x="8780463" y="2301875"/>
          <a:ext cx="14111287" cy="1063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1" name="Graphique" r:id="rId4" imgW="14117169" imgH="10648832" progId="Excel.Chart.8">
                  <p:embed followColorScheme="full"/>
                </p:oleObj>
              </mc:Choice>
              <mc:Fallback>
                <p:oleObj name="Graphique" r:id="rId4" imgW="14117169" imgH="10648832" progId="Excel.Chart.8">
                  <p:embed followColorScheme="full"/>
                  <p:pic>
                    <p:nvPicPr>
                      <p:cNvPr id="0" name="Graphique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0463" y="2301875"/>
                        <a:ext cx="14111287" cy="1063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ZoneTexte 2">
            <a:extLst>
              <a:ext uri="{FF2B5EF4-FFF2-40B4-BE49-F238E27FC236}">
                <a16:creationId xmlns:a16="http://schemas.microsoft.com/office/drawing/2014/main" id="{67DFFE3F-45A3-41B0-97B8-3C9A390ED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5463" y="8991600"/>
            <a:ext cx="31559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fr-FR" sz="4000">
                <a:solidFill>
                  <a:schemeClr val="bg1"/>
                </a:solidFill>
              </a:rPr>
              <a:t>Engineering </a:t>
            </a:r>
          </a:p>
          <a:p>
            <a:r>
              <a:rPr lang="en-GB" altLang="fr-FR" sz="400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9226" name="ZoneTexte 11">
            <a:extLst>
              <a:ext uri="{FF2B5EF4-FFF2-40B4-BE49-F238E27FC236}">
                <a16:creationId xmlns:a16="http://schemas.microsoft.com/office/drawing/2014/main" id="{7B0EF731-F633-4E88-97C5-61D80C3D4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2400" y="7854950"/>
            <a:ext cx="15176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fr-FR" sz="2800">
                <a:solidFill>
                  <a:schemeClr val="bg1"/>
                </a:solidFill>
              </a:rPr>
              <a:t>Content</a:t>
            </a:r>
          </a:p>
          <a:p>
            <a:r>
              <a:rPr lang="en-GB" altLang="fr-FR" sz="2800">
                <a:solidFill>
                  <a:schemeClr val="bg1"/>
                </a:solidFill>
              </a:rPr>
              <a:t>6%</a:t>
            </a:r>
          </a:p>
        </p:txBody>
      </p:sp>
      <p:sp>
        <p:nvSpPr>
          <p:cNvPr id="9227" name="ZoneTexte 12">
            <a:extLst>
              <a:ext uri="{FF2B5EF4-FFF2-40B4-BE49-F238E27FC236}">
                <a16:creationId xmlns:a16="http://schemas.microsoft.com/office/drawing/2014/main" id="{E4CEF906-1C6E-4D11-B28C-EBA439163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6600" y="5094288"/>
            <a:ext cx="180975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fr-FR" sz="2800">
                <a:solidFill>
                  <a:schemeClr val="bg1"/>
                </a:solidFill>
              </a:rPr>
              <a:t>Ad Tech </a:t>
            </a:r>
          </a:p>
          <a:p>
            <a:r>
              <a:rPr lang="en-GB" altLang="fr-FR" sz="2800">
                <a:solidFill>
                  <a:schemeClr val="bg1"/>
                </a:solidFill>
              </a:rPr>
              <a:t>Full Stack</a:t>
            </a:r>
          </a:p>
          <a:p>
            <a:r>
              <a:rPr lang="en-GB" altLang="fr-FR" sz="2800">
                <a:solidFill>
                  <a:schemeClr val="bg1"/>
                </a:solidFill>
              </a:rPr>
              <a:t>14%</a:t>
            </a:r>
          </a:p>
        </p:txBody>
      </p:sp>
      <p:sp>
        <p:nvSpPr>
          <p:cNvPr id="9228" name="ZoneTexte 13">
            <a:extLst>
              <a:ext uri="{FF2B5EF4-FFF2-40B4-BE49-F238E27FC236}">
                <a16:creationId xmlns:a16="http://schemas.microsoft.com/office/drawing/2014/main" id="{F92727A6-990E-4F8C-8CC2-78E0D7870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1413" y="3098800"/>
            <a:ext cx="1760537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fr-FR" sz="2800">
                <a:solidFill>
                  <a:schemeClr val="bg1"/>
                </a:solidFill>
              </a:rPr>
              <a:t>Ad Tech </a:t>
            </a:r>
          </a:p>
          <a:p>
            <a:r>
              <a:rPr lang="en-GB" altLang="fr-FR" sz="2800">
                <a:solidFill>
                  <a:schemeClr val="bg1"/>
                </a:solidFill>
              </a:rPr>
              <a:t>Ad Squad</a:t>
            </a:r>
          </a:p>
          <a:p>
            <a:r>
              <a:rPr lang="en-GB" altLang="fr-FR" sz="280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9229" name="ZoneTexte 14">
            <a:extLst>
              <a:ext uri="{FF2B5EF4-FFF2-40B4-BE49-F238E27FC236}">
                <a16:creationId xmlns:a16="http://schemas.microsoft.com/office/drawing/2014/main" id="{4D931ED8-C571-4985-9FED-9C0E9B254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50" y="3125788"/>
            <a:ext cx="107791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fr-FR" sz="2800">
                <a:solidFill>
                  <a:schemeClr val="bg1"/>
                </a:solidFill>
              </a:rPr>
              <a:t>Sales</a:t>
            </a:r>
          </a:p>
          <a:p>
            <a:r>
              <a:rPr lang="en-GB" altLang="fr-FR" sz="2800">
                <a:solidFill>
                  <a:schemeClr val="bg1"/>
                </a:solidFill>
              </a:rPr>
              <a:t>7%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286C6B8-9590-3546-B738-CDFD2529FD4F}"/>
              </a:ext>
            </a:extLst>
          </p:cNvPr>
          <p:cNvSpPr txBox="1"/>
          <p:nvPr/>
        </p:nvSpPr>
        <p:spPr>
          <a:xfrm>
            <a:off x="12436475" y="1717675"/>
            <a:ext cx="1092200" cy="954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rPr>
              <a:t>Legal</a:t>
            </a:r>
          </a:p>
          <a:p>
            <a:pPr>
              <a:defRPr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rPr>
              <a:t>2%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DD2AB0C-1AD5-834E-9AEC-74D06D57122A}"/>
              </a:ext>
            </a:extLst>
          </p:cNvPr>
          <p:cNvSpPr txBox="1"/>
          <p:nvPr/>
        </p:nvSpPr>
        <p:spPr>
          <a:xfrm>
            <a:off x="10931525" y="2406650"/>
            <a:ext cx="1500188" cy="1384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rPr>
              <a:t>HR </a:t>
            </a:r>
          </a:p>
          <a:p>
            <a:pPr>
              <a:defRPr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rPr>
              <a:t>&amp; Office</a:t>
            </a:r>
          </a:p>
          <a:p>
            <a:pPr>
              <a:defRPr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rPr>
              <a:t>7%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1F5ADB9-93C1-E342-915A-E96352460E51}"/>
              </a:ext>
            </a:extLst>
          </p:cNvPr>
          <p:cNvSpPr txBox="1"/>
          <p:nvPr/>
        </p:nvSpPr>
        <p:spPr>
          <a:xfrm>
            <a:off x="9799638" y="4129088"/>
            <a:ext cx="1482725" cy="954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rPr>
              <a:t>Finance</a:t>
            </a:r>
          </a:p>
          <a:p>
            <a:pPr>
              <a:defRPr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rPr>
              <a:t>5%</a:t>
            </a:r>
          </a:p>
        </p:txBody>
      </p:sp>
      <p:cxnSp>
        <p:nvCxnSpPr>
          <p:cNvPr id="9233" name="Connecteur droit 4">
            <a:extLst>
              <a:ext uri="{FF2B5EF4-FFF2-40B4-BE49-F238E27FC236}">
                <a16:creationId xmlns:a16="http://schemas.microsoft.com/office/drawing/2014/main" id="{C7F557BB-CD48-4174-B61E-7982DC297206}"/>
              </a:ext>
            </a:extLst>
          </p:cNvPr>
          <p:cNvCxnSpPr>
            <a:cxnSpLocks/>
          </p:cNvCxnSpPr>
          <p:nvPr/>
        </p:nvCxnSpPr>
        <p:spPr bwMode="auto">
          <a:xfrm>
            <a:off x="10820400" y="4724400"/>
            <a:ext cx="1130300" cy="603250"/>
          </a:xfrm>
          <a:prstGeom prst="line">
            <a:avLst/>
          </a:prstGeom>
          <a:noFill/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4" name="Connecteur droit 20">
            <a:extLst>
              <a:ext uri="{FF2B5EF4-FFF2-40B4-BE49-F238E27FC236}">
                <a16:creationId xmlns:a16="http://schemas.microsoft.com/office/drawing/2014/main" id="{968342E1-017C-40FD-9763-6555646F73DB}"/>
              </a:ext>
            </a:extLst>
          </p:cNvPr>
          <p:cNvCxnSpPr>
            <a:cxnSpLocks/>
          </p:cNvCxnSpPr>
          <p:nvPr/>
        </p:nvCxnSpPr>
        <p:spPr bwMode="auto">
          <a:xfrm>
            <a:off x="11950700" y="3505200"/>
            <a:ext cx="854075" cy="812800"/>
          </a:xfrm>
          <a:prstGeom prst="line">
            <a:avLst/>
          </a:prstGeom>
          <a:noFill/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5" name="Connecteur droit 22">
            <a:extLst>
              <a:ext uri="{FF2B5EF4-FFF2-40B4-BE49-F238E27FC236}">
                <a16:creationId xmlns:a16="http://schemas.microsoft.com/office/drawing/2014/main" id="{A88B1D78-DF83-4F17-9630-A531BE5C5B61}"/>
              </a:ext>
            </a:extLst>
          </p:cNvPr>
          <p:cNvCxnSpPr>
            <a:cxnSpLocks/>
          </p:cNvCxnSpPr>
          <p:nvPr/>
        </p:nvCxnSpPr>
        <p:spPr bwMode="auto">
          <a:xfrm>
            <a:off x="13103225" y="2528888"/>
            <a:ext cx="454025" cy="949325"/>
          </a:xfrm>
          <a:prstGeom prst="line">
            <a:avLst/>
          </a:prstGeom>
          <a:noFill/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427038" y="4267200"/>
            <a:ext cx="235362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 err="1">
                <a:solidFill>
                  <a:schemeClr val="tx2">
                    <a:lumMod val="10000"/>
                  </a:schemeClr>
                </a:solidFill>
              </a:rPr>
              <a:t>StateTriggers</a:t>
            </a:r>
            <a:endParaRPr lang="en-US" altLang="en-US" sz="145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50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23559" name="Picture 7" descr="beach.jpg">
            <a:extLst>
              <a:ext uri="{FF2B5EF4-FFF2-40B4-BE49-F238E27FC236}">
                <a16:creationId xmlns:a16="http://schemas.microsoft.com/office/drawing/2014/main" id="{40C38A05-18C3-4578-895C-ADA831461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59953" r="1883" b="6711"/>
          <a:stretch>
            <a:fillRect/>
          </a:stretch>
        </p:blipFill>
        <p:spPr bwMode="auto">
          <a:xfrm>
            <a:off x="-25400" y="9015413"/>
            <a:ext cx="244411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3249414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51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622CF13-E910-49BF-8817-66A643505689}"/>
              </a:ext>
            </a:extLst>
          </p:cNvPr>
          <p:cNvSpPr txBox="1">
            <a:spLocks/>
          </p:cNvSpPr>
          <p:nvPr/>
        </p:nvSpPr>
        <p:spPr>
          <a:xfrm>
            <a:off x="2590800" y="2590800"/>
            <a:ext cx="18211800" cy="2438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1pPr>
            <a:lvl2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2pPr>
            <a:lvl3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3pPr>
            <a:lvl4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4pPr>
            <a:lvl5pPr algn="l" rtl="0" eaLnBrk="0" fontAlgn="base" hangingPunct="0">
              <a:lnSpc>
                <a:spcPct val="140000"/>
              </a:lnSpc>
              <a:spcBef>
                <a:spcPts val="2000"/>
              </a:spcBef>
              <a:spcAft>
                <a:spcPct val="0"/>
              </a:spcAft>
              <a:defRPr sz="30000" kern="1200">
                <a:solidFill>
                  <a:srgbClr val="56C7FF"/>
                </a:solidFill>
                <a:latin typeface="+mn-lt"/>
                <a:ea typeface="+mn-ea"/>
                <a:cs typeface="+mn-cs"/>
                <a:sym typeface="Retina Blac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9170" lvl="1" indent="0"/>
            <a:endParaRPr lang="en-US" sz="2800" dirty="0"/>
          </a:p>
        </p:txBody>
      </p:sp>
      <p:sp>
        <p:nvSpPr>
          <p:cNvPr id="9" name="Shape 239">
            <a:extLst>
              <a:ext uri="{FF2B5EF4-FFF2-40B4-BE49-F238E27FC236}">
                <a16:creationId xmlns:a16="http://schemas.microsoft.com/office/drawing/2014/main" id="{4E848661-5825-47D6-A211-E7CE3A1DE20B}"/>
              </a:ext>
            </a:extLst>
          </p:cNvPr>
          <p:cNvSpPr/>
          <p:nvPr/>
        </p:nvSpPr>
        <p:spPr>
          <a:xfrm>
            <a:off x="2032000" y="1298547"/>
            <a:ext cx="2194560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rIns="91438">
            <a:spAutoFit/>
          </a:bodyPr>
          <a:lstStyle>
            <a:lvl1pPr defTabSz="457200">
              <a:defRPr sz="3200" b="1">
                <a:solidFill>
                  <a:srgbClr val="0064DC"/>
                </a:solidFill>
                <a:latin typeface="Hind Bold"/>
                <a:ea typeface="Hind Bold"/>
                <a:cs typeface="Hind Bold"/>
                <a:sym typeface="Hind 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6400" dirty="0" err="1"/>
              <a:t>StateTriggers</a:t>
            </a:r>
            <a:endParaRPr sz="6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4A837-6869-4E1C-BAE2-4D21D84EA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82" y="5416209"/>
            <a:ext cx="22665836" cy="6901602"/>
          </a:xfrm>
          <a:prstGeom prst="rect">
            <a:avLst/>
          </a:prstGeom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C561B47A-3E4D-4D69-84F6-DFBCFFA4C1A9}"/>
              </a:ext>
            </a:extLst>
          </p:cNvPr>
          <p:cNvSpPr>
            <a:spLocks/>
          </p:cNvSpPr>
          <p:nvPr/>
        </p:nvSpPr>
        <p:spPr bwMode="auto">
          <a:xfrm>
            <a:off x="2667000" y="2762774"/>
            <a:ext cx="17068800" cy="556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57200" indent="-4572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Create a custom </a:t>
            </a:r>
            <a:r>
              <a:rPr lang="en-US" altLang="en-US" sz="4800" dirty="0" err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StateTrigger</a:t>
            </a: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, to detect when your app is running on an Xbox  (can be using for other devices too)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en-US" sz="4800" dirty="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549404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427038" y="1981206"/>
            <a:ext cx="23536275" cy="6381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Lets build a quick </a:t>
            </a:r>
            <a:r>
              <a:rPr lang="en-US" altLang="en-US" sz="14500" dirty="0" err="1">
                <a:solidFill>
                  <a:schemeClr val="tx2">
                    <a:lumMod val="10000"/>
                  </a:schemeClr>
                </a:solidFill>
              </a:rPr>
              <a:t>dailymotion</a:t>
            </a: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 Xbox app… on our laptop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52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23559" name="Picture 7" descr="beach.jpg">
            <a:extLst>
              <a:ext uri="{FF2B5EF4-FFF2-40B4-BE49-F238E27FC236}">
                <a16:creationId xmlns:a16="http://schemas.microsoft.com/office/drawing/2014/main" id="{40C38A05-18C3-4578-895C-ADA831461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59953" r="1883" b="6711"/>
          <a:stretch>
            <a:fillRect/>
          </a:stretch>
        </p:blipFill>
        <p:spPr bwMode="auto">
          <a:xfrm>
            <a:off x="-25400" y="9015413"/>
            <a:ext cx="244411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951366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228600" y="1786733"/>
            <a:ext cx="235362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What we are going to do: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53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96BD677-CE88-4858-ADA1-F9C4F013BA00}"/>
              </a:ext>
            </a:extLst>
          </p:cNvPr>
          <p:cNvSpPr>
            <a:spLocks/>
          </p:cNvSpPr>
          <p:nvPr/>
        </p:nvSpPr>
        <p:spPr bwMode="auto">
          <a:xfrm>
            <a:off x="2640013" y="6705600"/>
            <a:ext cx="18010187" cy="556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57200" indent="-4572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HTTP Call on Dailymotion Rest API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 err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Mvvm</a:t>
            </a: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 Architecture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Html 5 player SDK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UI &amp; UX that can work on Xbox &amp; Desktop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Using the Xbox Controller on your laptop</a:t>
            </a:r>
          </a:p>
        </p:txBody>
      </p:sp>
    </p:spTree>
    <p:extLst>
      <p:ext uri="{BB962C8B-B14F-4D97-AF65-F5344CB8AC3E}">
        <p14:creationId xmlns:p14="http://schemas.microsoft.com/office/powerpoint/2010/main" val="3453547504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228600" y="1786733"/>
            <a:ext cx="235362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Step 1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54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96BD677-CE88-4858-ADA1-F9C4F013BA00}"/>
              </a:ext>
            </a:extLst>
          </p:cNvPr>
          <p:cNvSpPr>
            <a:spLocks/>
          </p:cNvSpPr>
          <p:nvPr/>
        </p:nvSpPr>
        <p:spPr bwMode="auto">
          <a:xfrm>
            <a:off x="2032000" y="4876800"/>
            <a:ext cx="18010187" cy="556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57200" indent="-4572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 err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Mvvm</a:t>
            </a: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 setup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Application architecture setup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Dailymotion HTML 5 player SDK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Checks &amp; Windows size for is Xbox</a:t>
            </a:r>
          </a:p>
        </p:txBody>
      </p:sp>
    </p:spTree>
    <p:extLst>
      <p:ext uri="{BB962C8B-B14F-4D97-AF65-F5344CB8AC3E}">
        <p14:creationId xmlns:p14="http://schemas.microsoft.com/office/powerpoint/2010/main" val="576677577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BF5EF4E-4C68-446A-AE04-EA77635C3FD3}"/>
              </a:ext>
            </a:extLst>
          </p:cNvPr>
          <p:cNvSpPr>
            <a:spLocks/>
          </p:cNvSpPr>
          <p:nvPr/>
        </p:nvSpPr>
        <p:spPr bwMode="auto">
          <a:xfrm>
            <a:off x="-76200" y="-68263"/>
            <a:ext cx="24482425" cy="13852526"/>
          </a:xfrm>
          <a:prstGeom prst="rect">
            <a:avLst/>
          </a:prstGeom>
          <a:solidFill>
            <a:srgbClr val="56C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endParaRPr lang="en-US" altLang="en-US" sz="320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F6240F1-1118-452B-8A8D-204BDE8BF60A}"/>
              </a:ext>
            </a:extLst>
          </p:cNvPr>
          <p:cNvSpPr>
            <a:spLocks/>
          </p:cNvSpPr>
          <p:nvPr/>
        </p:nvSpPr>
        <p:spPr bwMode="auto">
          <a:xfrm>
            <a:off x="7353300" y="4910932"/>
            <a:ext cx="9677400" cy="389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ts val="10100"/>
              </a:lnSpc>
            </a:pPr>
            <a:r>
              <a:rPr lang="en-US" altLang="en-US" sz="10000" dirty="0">
                <a:solidFill>
                  <a:srgbClr val="222222"/>
                </a:solidFill>
              </a:rPr>
              <a:t>Demo – step 1</a:t>
            </a:r>
            <a:endParaRPr lang="en-US" altLang="en-US" sz="3600" dirty="0">
              <a:solidFill>
                <a:srgbClr val="222222"/>
              </a:solidFill>
              <a:latin typeface="Retina" panose="020B0604040502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228600" y="1786733"/>
            <a:ext cx="235362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Step 2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56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96BD677-CE88-4858-ADA1-F9C4F013BA00}"/>
              </a:ext>
            </a:extLst>
          </p:cNvPr>
          <p:cNvSpPr>
            <a:spLocks/>
          </p:cNvSpPr>
          <p:nvPr/>
        </p:nvSpPr>
        <p:spPr bwMode="auto">
          <a:xfrm>
            <a:off x="2032000" y="4495800"/>
            <a:ext cx="1801018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57200" indent="-4572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HTTP endpoint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HTTP Models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HTTP service calls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Mapping </a:t>
            </a:r>
            <a:r>
              <a:rPr lang="en-US" altLang="en-US" sz="4800" b="1" dirty="0" err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ViewModel</a:t>
            </a: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 to </a:t>
            </a:r>
            <a:r>
              <a:rPr lang="en-US" altLang="en-US" sz="4800" b="1" dirty="0" err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Listview</a:t>
            </a: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 </a:t>
            </a:r>
            <a:r>
              <a:rPr lang="en-US" altLang="en-US" sz="4800" b="1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(</a:t>
            </a:r>
            <a:r>
              <a:rPr lang="en-US" altLang="en-US" sz="4800" b="1" dirty="0" err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x:Bind</a:t>
            </a:r>
            <a:r>
              <a:rPr lang="en-US" altLang="en-US" sz="4800" b="1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 </a:t>
            </a: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or</a:t>
            </a:r>
            <a:r>
              <a:rPr lang="en-US" altLang="en-US" sz="4800" b="1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 Binding)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b="1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  <a:hlinkClick r:id="rId3"/>
              </a:rPr>
              <a:t>http://json2csharp.com/</a:t>
            </a:r>
            <a:r>
              <a:rPr lang="en-US" altLang="en-US" sz="4800" b="1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 </a:t>
            </a: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json to model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en-US" sz="1050" dirty="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3C8288-3893-47BF-9823-A44976195306}"/>
              </a:ext>
            </a:extLst>
          </p:cNvPr>
          <p:cNvSpPr>
            <a:spLocks/>
          </p:cNvSpPr>
          <p:nvPr/>
        </p:nvSpPr>
        <p:spPr bwMode="auto">
          <a:xfrm>
            <a:off x="0" y="9448800"/>
            <a:ext cx="24384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57200" indent="-4572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marL="571500" indent="-571500"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hlinkClick r:id="rId4"/>
              </a:rPr>
              <a:t>https://api.dailymotion.com/videos?fields=channel.name,id,thumbnail_url,title,</a:t>
            </a:r>
            <a:r>
              <a:rPr lang="en-US" sz="4000" dirty="0"/>
              <a:t> </a:t>
            </a:r>
            <a:r>
              <a:rPr lang="en-US" sz="4000" dirty="0" err="1"/>
              <a:t>owner.username</a:t>
            </a:r>
            <a:r>
              <a:rPr lang="en-US" sz="4000" dirty="0" err="1">
                <a:hlinkClick r:id="rId4"/>
              </a:rPr>
              <a:t>&amp;sort</a:t>
            </a:r>
            <a:r>
              <a:rPr lang="en-US" sz="4000" dirty="0">
                <a:hlinkClick r:id="rId4"/>
              </a:rPr>
              <a:t>=trending</a:t>
            </a:r>
            <a:endParaRPr lang="en-US" sz="4000" dirty="0"/>
          </a:p>
          <a:p>
            <a:pPr marL="571500" indent="-571500"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en-US" sz="4000" dirty="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  <a:p>
            <a:pPr marL="571500" indent="-571500"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hlinkClick r:id="rId5"/>
              </a:rPr>
              <a:t>https://api.dailymotion.com/video/x5mscur/related?fields=channel.name,id,thumbnail_url,title</a:t>
            </a:r>
            <a:r>
              <a:rPr lang="en-US" sz="4000" dirty="0"/>
              <a:t>, </a:t>
            </a:r>
            <a:r>
              <a:rPr lang="en-US" sz="4000" dirty="0" err="1"/>
              <a:t>owner.username</a:t>
            </a:r>
            <a:endParaRPr lang="en-US" sz="4000" dirty="0"/>
          </a:p>
          <a:p>
            <a:pPr marL="0" indent="0" eaLnBrk="1">
              <a:lnSpc>
                <a:spcPts val="5200"/>
              </a:lnSpc>
              <a:spcBef>
                <a:spcPts val="1000"/>
              </a:spcBef>
            </a:pPr>
            <a:endParaRPr lang="en-US" altLang="en-US" sz="4000" dirty="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78508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BF5EF4E-4C68-446A-AE04-EA77635C3FD3}"/>
              </a:ext>
            </a:extLst>
          </p:cNvPr>
          <p:cNvSpPr>
            <a:spLocks/>
          </p:cNvSpPr>
          <p:nvPr/>
        </p:nvSpPr>
        <p:spPr bwMode="auto">
          <a:xfrm>
            <a:off x="-76200" y="-68263"/>
            <a:ext cx="24482425" cy="13852526"/>
          </a:xfrm>
          <a:prstGeom prst="rect">
            <a:avLst/>
          </a:prstGeom>
          <a:solidFill>
            <a:srgbClr val="56C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endParaRPr lang="en-US" altLang="en-US" sz="320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73F4A7-C665-414A-A71F-FEC84A6F6196}"/>
              </a:ext>
            </a:extLst>
          </p:cNvPr>
          <p:cNvSpPr>
            <a:spLocks/>
          </p:cNvSpPr>
          <p:nvPr/>
        </p:nvSpPr>
        <p:spPr bwMode="auto">
          <a:xfrm>
            <a:off x="7353300" y="4910932"/>
            <a:ext cx="9677400" cy="389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ts val="10100"/>
              </a:lnSpc>
            </a:pPr>
            <a:r>
              <a:rPr lang="en-US" altLang="en-US" sz="10000" dirty="0">
                <a:solidFill>
                  <a:srgbClr val="222222"/>
                </a:solidFill>
              </a:rPr>
              <a:t>Demo – step 2</a:t>
            </a:r>
            <a:endParaRPr lang="en-US" altLang="en-US" sz="3600" dirty="0">
              <a:solidFill>
                <a:srgbClr val="222222"/>
              </a:solidFill>
              <a:latin typeface="Retina" panose="020B0604040502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862668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32EA3DC1-3760-4236-B7B7-543E3541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034F040E-CB07-401E-B926-7E66EF810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DEC1FAF0-E383-439F-8913-1E0BC0574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37179A2-CA8F-8145-8B27-8C9D525E433D}"/>
              </a:ext>
            </a:extLst>
          </p:cNvPr>
          <p:cNvSpPr>
            <a:spLocks/>
          </p:cNvSpPr>
          <p:nvPr/>
        </p:nvSpPr>
        <p:spPr bwMode="auto">
          <a:xfrm>
            <a:off x="228600" y="1786733"/>
            <a:ext cx="235362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  <a:defRPr/>
            </a:pPr>
            <a:r>
              <a:rPr lang="en-US" altLang="en-US" sz="14500" dirty="0">
                <a:solidFill>
                  <a:schemeClr val="tx2">
                    <a:lumMod val="10000"/>
                  </a:schemeClr>
                </a:solidFill>
              </a:rPr>
              <a:t>Step 3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C4061A6E-465F-4415-A376-9942E141498C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3DC74DA0-F8EF-4C9D-94FD-824C7599E8AE}" type="slidenum">
              <a:rPr lang="en-US" altLang="en-US" sz="1400">
                <a:solidFill>
                  <a:srgbClr val="929292"/>
                </a:solidFill>
              </a:rPr>
              <a:pPr algn="ctr" eaLnBrk="1"/>
              <a:t>58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96BD677-CE88-4858-ADA1-F9C4F013BA00}"/>
              </a:ext>
            </a:extLst>
          </p:cNvPr>
          <p:cNvSpPr>
            <a:spLocks/>
          </p:cNvSpPr>
          <p:nvPr/>
        </p:nvSpPr>
        <p:spPr bwMode="auto">
          <a:xfrm>
            <a:off x="2640013" y="5334000"/>
            <a:ext cx="18010187" cy="556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57200" indent="-4572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 err="1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DataTemplates</a:t>
            </a: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 for video items depending on platform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Starting HTML5 player on Video view</a:t>
            </a:r>
          </a:p>
          <a:p>
            <a:pPr eaLnBrk="1">
              <a:lnSpc>
                <a:spcPts val="52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Playing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1474062918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BF5EF4E-4C68-446A-AE04-EA77635C3FD3}"/>
              </a:ext>
            </a:extLst>
          </p:cNvPr>
          <p:cNvSpPr>
            <a:spLocks/>
          </p:cNvSpPr>
          <p:nvPr/>
        </p:nvSpPr>
        <p:spPr bwMode="auto">
          <a:xfrm>
            <a:off x="-76200" y="-68263"/>
            <a:ext cx="24482425" cy="13852526"/>
          </a:xfrm>
          <a:prstGeom prst="rect">
            <a:avLst/>
          </a:prstGeom>
          <a:solidFill>
            <a:srgbClr val="56C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endParaRPr lang="en-US" altLang="en-US" sz="320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711B78-F2B2-43CD-B0BB-E628A00D147C}"/>
              </a:ext>
            </a:extLst>
          </p:cNvPr>
          <p:cNvSpPr>
            <a:spLocks/>
          </p:cNvSpPr>
          <p:nvPr/>
        </p:nvSpPr>
        <p:spPr bwMode="auto">
          <a:xfrm>
            <a:off x="7353300" y="4910932"/>
            <a:ext cx="9677400" cy="389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ts val="10100"/>
              </a:lnSpc>
            </a:pPr>
            <a:r>
              <a:rPr lang="en-US" altLang="en-US" sz="10000" dirty="0">
                <a:solidFill>
                  <a:srgbClr val="222222"/>
                </a:solidFill>
              </a:rPr>
              <a:t>Demo – step 3</a:t>
            </a:r>
            <a:endParaRPr lang="en-US" altLang="en-US" sz="3600" dirty="0">
              <a:solidFill>
                <a:srgbClr val="222222"/>
              </a:solidFill>
              <a:latin typeface="Retina" panose="020B0604040502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8440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85B456A-066E-404B-B7FD-ED5764FF7FF8}"/>
              </a:ext>
            </a:extLst>
          </p:cNvPr>
          <p:cNvSpPr>
            <a:spLocks/>
          </p:cNvSpPr>
          <p:nvPr/>
        </p:nvSpPr>
        <p:spPr bwMode="auto">
          <a:xfrm>
            <a:off x="2540000" y="2225675"/>
            <a:ext cx="6985000" cy="358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8100"/>
              </a:lnSpc>
            </a:pPr>
            <a:r>
              <a:rPr lang="en-US" altLang="en-US" sz="8000">
                <a:solidFill>
                  <a:srgbClr val="222222"/>
                </a:solidFill>
              </a:rPr>
              <a:t>Engineering    at dailymotion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75B5C535-80CD-424C-A5BB-CB2AA9EA2F4E}"/>
              </a:ext>
            </a:extLst>
          </p:cNvPr>
          <p:cNvSpPr>
            <a:spLocks/>
          </p:cNvSpPr>
          <p:nvPr/>
        </p:nvSpPr>
        <p:spPr bwMode="auto">
          <a:xfrm>
            <a:off x="10883900" y="3314700"/>
            <a:ext cx="5334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altLang="en-US">
                <a:solidFill>
                  <a:srgbClr val="56C7FF"/>
                </a:solidFill>
              </a:rPr>
              <a:t>200+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FEE6E45-FFFD-4660-8A63-AD507367D241}"/>
              </a:ext>
            </a:extLst>
          </p:cNvPr>
          <p:cNvSpPr>
            <a:spLocks/>
          </p:cNvSpPr>
          <p:nvPr/>
        </p:nvSpPr>
        <p:spPr bwMode="auto">
          <a:xfrm>
            <a:off x="11525250" y="5175250"/>
            <a:ext cx="4051300" cy="198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ts val="4200"/>
              </a:lnSpc>
              <a:spcBef>
                <a:spcPts val="2000"/>
              </a:spcBef>
            </a:pPr>
            <a:r>
              <a:rPr lang="en-US" altLang="en-US" sz="3500">
                <a:solidFill>
                  <a:srgbClr val="000000"/>
                </a:solidFill>
                <a:latin typeface="Retina Medium" charset="0"/>
                <a:ea typeface="Retina Medium" charset="0"/>
                <a:cs typeface="Retina Medium" charset="0"/>
                <a:sym typeface="Retina Medium" charset="0"/>
              </a:rPr>
              <a:t>Engineering people at dailymotion</a:t>
            </a: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09F47DEC-6B36-4FE5-9763-2BF63B903086}"/>
              </a:ext>
            </a:extLst>
          </p:cNvPr>
          <p:cNvSpPr>
            <a:spLocks/>
          </p:cNvSpPr>
          <p:nvPr/>
        </p:nvSpPr>
        <p:spPr bwMode="auto">
          <a:xfrm>
            <a:off x="16052800" y="3314700"/>
            <a:ext cx="5334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altLang="en-US">
                <a:solidFill>
                  <a:srgbClr val="56C7FF"/>
                </a:solidFill>
              </a:rPr>
              <a:t>18%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97323537-5362-4AC8-A6CC-CAD208E16CEB}"/>
              </a:ext>
            </a:extLst>
          </p:cNvPr>
          <p:cNvSpPr>
            <a:spLocks/>
          </p:cNvSpPr>
          <p:nvPr/>
        </p:nvSpPr>
        <p:spPr bwMode="auto">
          <a:xfrm>
            <a:off x="16814800" y="5154613"/>
            <a:ext cx="381000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ts val="4200"/>
              </a:lnSpc>
              <a:spcBef>
                <a:spcPts val="2000"/>
              </a:spcBef>
            </a:pPr>
            <a:r>
              <a:rPr lang="en-US" altLang="en-US" sz="3500">
                <a:solidFill>
                  <a:srgbClr val="000000"/>
                </a:solidFill>
                <a:latin typeface="Retina Medium" charset="0"/>
                <a:ea typeface="Retina Medium" charset="0"/>
                <a:cs typeface="Retina Medium" charset="0"/>
                <a:sym typeface="Retina Medium" charset="0"/>
              </a:rPr>
              <a:t>Engineering women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0EC96A0F-D1FA-4FA9-AF3E-42C639A7C893}"/>
              </a:ext>
            </a:extLst>
          </p:cNvPr>
          <p:cNvSpPr>
            <a:spLocks/>
          </p:cNvSpPr>
          <p:nvPr/>
        </p:nvSpPr>
        <p:spPr bwMode="auto">
          <a:xfrm>
            <a:off x="10883900" y="7446963"/>
            <a:ext cx="5334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altLang="en-US">
                <a:solidFill>
                  <a:srgbClr val="56C7FF"/>
                </a:solidFill>
              </a:rPr>
              <a:t>10</a:t>
            </a:r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A9693D97-CE54-4B24-B405-FB1C231827F9}"/>
              </a:ext>
            </a:extLst>
          </p:cNvPr>
          <p:cNvSpPr>
            <a:spLocks/>
          </p:cNvSpPr>
          <p:nvPr/>
        </p:nvSpPr>
        <p:spPr bwMode="auto">
          <a:xfrm>
            <a:off x="16052800" y="7446963"/>
            <a:ext cx="5334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altLang="en-US">
                <a:solidFill>
                  <a:srgbClr val="56C7FF"/>
                </a:solidFill>
              </a:rPr>
              <a:t>100</a:t>
            </a:r>
          </a:p>
        </p:txBody>
      </p:sp>
      <p:sp>
        <p:nvSpPr>
          <p:cNvPr id="10248" name="Text Box 8">
            <a:extLst>
              <a:ext uri="{FF2B5EF4-FFF2-40B4-BE49-F238E27FC236}">
                <a16:creationId xmlns:a16="http://schemas.microsoft.com/office/drawing/2014/main" id="{D5D5148F-5DF5-4C00-A512-888D69C9E2A6}"/>
              </a:ext>
            </a:extLst>
          </p:cNvPr>
          <p:cNvSpPr txBox="1">
            <a:spLocks/>
          </p:cNvSpPr>
          <p:nvPr/>
        </p:nvSpPr>
        <p:spPr bwMode="auto">
          <a:xfrm>
            <a:off x="2549525" y="6083300"/>
            <a:ext cx="5902325" cy="394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fr-FR" altLang="fr-FR" sz="3500">
                <a:latin typeface="Retina" panose="020B0604040502020304" charset="0"/>
              </a:rPr>
              <a:t>Our engineering team consists of more than 200 women and men dedicated to ensuring we deliver the best video experience possible to our audience and partners</a:t>
            </a:r>
            <a:r>
              <a:rPr lang="en-US" altLang="en-US" sz="3500">
                <a:solidFill>
                  <a:srgbClr val="000000"/>
                </a:solidFill>
                <a:latin typeface="Retina" panose="020B0604040502020304" charset="0"/>
                <a:ea typeface="Retina" panose="020B0604040502020304" charset="0"/>
                <a:cs typeface="Retina" panose="020B0604040502020304" charset="0"/>
                <a:sym typeface="Retina" panose="020B0604040502020304" charset="0"/>
              </a:rPr>
              <a:t>.</a:t>
            </a:r>
          </a:p>
        </p:txBody>
      </p:sp>
      <p:sp>
        <p:nvSpPr>
          <p:cNvPr id="10249" name="Rectangle 9">
            <a:extLst>
              <a:ext uri="{FF2B5EF4-FFF2-40B4-BE49-F238E27FC236}">
                <a16:creationId xmlns:a16="http://schemas.microsoft.com/office/drawing/2014/main" id="{D515688F-8675-4B16-A88D-26E6A84EE8A4}"/>
              </a:ext>
            </a:extLst>
          </p:cNvPr>
          <p:cNvSpPr>
            <a:spLocks/>
          </p:cNvSpPr>
          <p:nvPr/>
        </p:nvSpPr>
        <p:spPr bwMode="auto">
          <a:xfrm>
            <a:off x="11645900" y="9431338"/>
            <a:ext cx="4203700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ts val="4200"/>
              </a:lnSpc>
              <a:spcBef>
                <a:spcPts val="2000"/>
              </a:spcBef>
            </a:pPr>
            <a:r>
              <a:rPr lang="en-US" altLang="en-US" sz="3500">
                <a:solidFill>
                  <a:srgbClr val="000000"/>
                </a:solidFill>
                <a:latin typeface="Retina Medium" charset="0"/>
                <a:ea typeface="Retina Medium" charset="0"/>
                <a:cs typeface="Retina Medium" charset="0"/>
                <a:sym typeface="Retina Medium" charset="0"/>
              </a:rPr>
              <a:t>Locations around the world (Paris, New-York, Singapour…)  </a:t>
            </a:r>
          </a:p>
        </p:txBody>
      </p:sp>
      <p:sp>
        <p:nvSpPr>
          <p:cNvPr id="10250" name="Rectangle 10">
            <a:extLst>
              <a:ext uri="{FF2B5EF4-FFF2-40B4-BE49-F238E27FC236}">
                <a16:creationId xmlns:a16="http://schemas.microsoft.com/office/drawing/2014/main" id="{ADEA7463-D962-4FC2-B265-A636AE7E5E46}"/>
              </a:ext>
            </a:extLst>
          </p:cNvPr>
          <p:cNvSpPr>
            <a:spLocks/>
          </p:cNvSpPr>
          <p:nvPr/>
        </p:nvSpPr>
        <p:spPr bwMode="auto">
          <a:xfrm>
            <a:off x="16814800" y="9431338"/>
            <a:ext cx="3810000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ts val="4200"/>
              </a:lnSpc>
              <a:spcBef>
                <a:spcPts val="2000"/>
              </a:spcBef>
            </a:pPr>
            <a:r>
              <a:rPr lang="en-US" altLang="en-US" sz="3500">
                <a:solidFill>
                  <a:srgbClr val="000000"/>
                </a:solidFill>
                <a:latin typeface="Retina Medium" charset="0"/>
                <a:ea typeface="Retina Medium" charset="0"/>
                <a:cs typeface="Retina Medium" charset="0"/>
                <a:sym typeface="Retina Medium" charset="0"/>
              </a:rPr>
              <a:t>Talents still to hire (fullstack, font-end, back-end…)</a:t>
            </a:r>
          </a:p>
        </p:txBody>
      </p:sp>
      <p:sp>
        <p:nvSpPr>
          <p:cNvPr id="10251" name="Text Box 11">
            <a:extLst>
              <a:ext uri="{FF2B5EF4-FFF2-40B4-BE49-F238E27FC236}">
                <a16:creationId xmlns:a16="http://schemas.microsoft.com/office/drawing/2014/main" id="{2061AA22-B89F-417B-9728-32DD276264A9}"/>
              </a:ext>
            </a:extLst>
          </p:cNvPr>
          <p:cNvSpPr txBox="1">
            <a:spLocks/>
          </p:cNvSpPr>
          <p:nvPr/>
        </p:nvSpPr>
        <p:spPr bwMode="auto">
          <a:xfrm>
            <a:off x="2538413" y="1449388"/>
            <a:ext cx="634841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700"/>
              </a:lnSpc>
            </a:pPr>
            <a:r>
              <a:rPr lang="en-US" altLang="en-US" sz="2400">
                <a:solidFill>
                  <a:srgbClr val="56C7FF"/>
                </a:solidFill>
              </a:rPr>
              <a:t>OUR TEAM</a:t>
            </a:r>
          </a:p>
        </p:txBody>
      </p:sp>
      <p:sp>
        <p:nvSpPr>
          <p:cNvPr id="10252" name="Line 12">
            <a:extLst>
              <a:ext uri="{FF2B5EF4-FFF2-40B4-BE49-F238E27FC236}">
                <a16:creationId xmlns:a16="http://schemas.microsoft.com/office/drawing/2014/main" id="{62E31FB8-EB5D-48B1-899B-C85E3581C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0253" name="Line 13">
            <a:extLst>
              <a:ext uri="{FF2B5EF4-FFF2-40B4-BE49-F238E27FC236}">
                <a16:creationId xmlns:a16="http://schemas.microsoft.com/office/drawing/2014/main" id="{F19245DD-EF87-4A2F-A54E-020125498C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850900"/>
            <a:ext cx="19553238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0254" name="Line 14">
            <a:extLst>
              <a:ext uri="{FF2B5EF4-FFF2-40B4-BE49-F238E27FC236}">
                <a16:creationId xmlns:a16="http://schemas.microsoft.com/office/drawing/2014/main" id="{99DDAB62-CD9B-4530-BFFF-EB1EB11B94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0" y="571500"/>
            <a:ext cx="2286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0255" name="Line 15">
            <a:extLst>
              <a:ext uri="{FF2B5EF4-FFF2-40B4-BE49-F238E27FC236}">
                <a16:creationId xmlns:a16="http://schemas.microsoft.com/office/drawing/2014/main" id="{6A2EEBCB-105D-42D9-829E-742F3F751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2538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0256" name="Text Box 16">
            <a:extLst>
              <a:ext uri="{FF2B5EF4-FFF2-40B4-BE49-F238E27FC236}">
                <a16:creationId xmlns:a16="http://schemas.microsoft.com/office/drawing/2014/main" id="{41E1532F-991C-4E88-BFD8-4245BF9E9BA6}"/>
              </a:ext>
            </a:extLst>
          </p:cNvPr>
          <p:cNvSpPr txBox="1">
            <a:spLocks/>
          </p:cNvSpPr>
          <p:nvPr/>
        </p:nvSpPr>
        <p:spPr bwMode="auto">
          <a:xfrm>
            <a:off x="23521988" y="13081000"/>
            <a:ext cx="34925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024A69AE-4E09-48C6-8CDD-44C724797DE7}" type="slidenum">
              <a:rPr lang="en-US" altLang="en-US" sz="1400">
                <a:solidFill>
                  <a:srgbClr val="929292"/>
                </a:solidFill>
              </a:rPr>
              <a:pPr algn="ctr" eaLnBrk="1"/>
              <a:t>6</a:t>
            </a:fld>
            <a:endParaRPr lang="en-US" altLang="en-US" sz="14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beach.jpg">
            <a:extLst>
              <a:ext uri="{FF2B5EF4-FFF2-40B4-BE49-F238E27FC236}">
                <a16:creationId xmlns:a16="http://schemas.microsoft.com/office/drawing/2014/main" id="{E1D2AE9D-A8DC-4C5D-8F1B-EFA319BA896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145" r="19603" b="4427"/>
          <a:stretch>
            <a:fillRect/>
          </a:stretch>
        </p:blipFill>
        <p:spPr bwMode="auto">
          <a:xfrm>
            <a:off x="-3175" y="-30163"/>
            <a:ext cx="11234738" cy="1377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CBF5EF4E-4C68-446A-AE04-EA77635C3FD3}"/>
              </a:ext>
            </a:extLst>
          </p:cNvPr>
          <p:cNvSpPr>
            <a:spLocks/>
          </p:cNvSpPr>
          <p:nvPr/>
        </p:nvSpPr>
        <p:spPr bwMode="auto">
          <a:xfrm>
            <a:off x="9623425" y="-68263"/>
            <a:ext cx="14782800" cy="13852526"/>
          </a:xfrm>
          <a:prstGeom prst="rect">
            <a:avLst/>
          </a:prstGeom>
          <a:solidFill>
            <a:srgbClr val="56C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endParaRPr lang="en-US" altLang="en-US" sz="320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F6240F1-1118-452B-8A8D-204BDE8BF60A}"/>
              </a:ext>
            </a:extLst>
          </p:cNvPr>
          <p:cNvSpPr>
            <a:spLocks/>
          </p:cNvSpPr>
          <p:nvPr/>
        </p:nvSpPr>
        <p:spPr bwMode="auto">
          <a:xfrm>
            <a:off x="11887200" y="4910138"/>
            <a:ext cx="10820400" cy="389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10100"/>
              </a:lnSpc>
            </a:pPr>
            <a:r>
              <a:rPr lang="en-US" altLang="en-US" sz="10000">
                <a:solidFill>
                  <a:srgbClr val="222222"/>
                </a:solidFill>
              </a:rPr>
              <a:t>Join the adventure!</a:t>
            </a:r>
          </a:p>
          <a:p>
            <a:pPr eaLnBrk="1">
              <a:lnSpc>
                <a:spcPts val="10100"/>
              </a:lnSpc>
            </a:pPr>
            <a:r>
              <a:rPr lang="en-US" altLang="en-US" sz="3600">
                <a:solidFill>
                  <a:srgbClr val="222222"/>
                </a:solidFill>
                <a:latin typeface="Retina" panose="020B0604040502020304" charset="0"/>
              </a:rPr>
              <a:t>              jobs.dailymotion.com</a:t>
            </a:r>
          </a:p>
        </p:txBody>
      </p:sp>
      <p:pic>
        <p:nvPicPr>
          <p:cNvPr id="27652" name="Picture 19">
            <a:extLst>
              <a:ext uri="{FF2B5EF4-FFF2-40B4-BE49-F238E27FC236}">
                <a16:creationId xmlns:a16="http://schemas.microsoft.com/office/drawing/2014/main" id="{D3636D3C-3677-4413-AE75-C9FA5615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8001000"/>
            <a:ext cx="101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1558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ext Box 1">
            <a:extLst>
              <a:ext uri="{FF2B5EF4-FFF2-40B4-BE49-F238E27FC236}">
                <a16:creationId xmlns:a16="http://schemas.microsoft.com/office/drawing/2014/main" id="{9636F7A4-4C32-8348-983B-3DF0F19E79E0}"/>
              </a:ext>
            </a:extLst>
          </p:cNvPr>
          <p:cNvSpPr txBox="1">
            <a:spLocks/>
          </p:cNvSpPr>
          <p:nvPr/>
        </p:nvSpPr>
        <p:spPr bwMode="auto">
          <a:xfrm>
            <a:off x="2032000" y="1365250"/>
            <a:ext cx="76200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5C9F2"/>
                </a:solidFill>
              </a:rPr>
              <a:t>OUR COMMON MISSION</a:t>
            </a:r>
          </a:p>
        </p:txBody>
      </p:sp>
      <p:sp>
        <p:nvSpPr>
          <p:cNvPr id="12290" name="Line 2">
            <a:extLst>
              <a:ext uri="{FF2B5EF4-FFF2-40B4-BE49-F238E27FC236}">
                <a16:creationId xmlns:a16="http://schemas.microsoft.com/office/drawing/2014/main" id="{F0A2E5A9-435F-4713-A60F-F85DA32F3D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8325"/>
            <a:ext cx="2032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291" name="Line 3">
            <a:extLst>
              <a:ext uri="{FF2B5EF4-FFF2-40B4-BE49-F238E27FC236}">
                <a16:creationId xmlns:a16="http://schemas.microsoft.com/office/drawing/2014/main" id="{F76416EC-DF4E-4330-AD56-0B4F0860A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0" y="849313"/>
            <a:ext cx="19810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292" name="Line 4">
            <a:extLst>
              <a:ext uri="{FF2B5EF4-FFF2-40B4-BE49-F238E27FC236}">
                <a16:creationId xmlns:a16="http://schemas.microsoft.com/office/drawing/2014/main" id="{66FCA6AD-8E81-4FEF-916B-918FDEEF4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7175" y="568325"/>
            <a:ext cx="2540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2FA66A92-0305-4180-AD96-6D8673C4EE3A}"/>
              </a:ext>
            </a:extLst>
          </p:cNvPr>
          <p:cNvSpPr>
            <a:spLocks/>
          </p:cNvSpPr>
          <p:nvPr/>
        </p:nvSpPr>
        <p:spPr bwMode="auto">
          <a:xfrm>
            <a:off x="2032000" y="4098925"/>
            <a:ext cx="2032000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>
              <a:lnSpc>
                <a:spcPts val="15100"/>
              </a:lnSpc>
              <a:spcBef>
                <a:spcPts val="20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Delivering the best video experience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E13A6212-1736-483F-A40E-A780C4CC5814}"/>
              </a:ext>
            </a:extLst>
          </p:cNvPr>
          <p:cNvSpPr txBox="1">
            <a:spLocks/>
          </p:cNvSpPr>
          <p:nvPr/>
        </p:nvSpPr>
        <p:spPr bwMode="auto">
          <a:xfrm>
            <a:off x="23512463" y="13081000"/>
            <a:ext cx="3698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96EE1514-9137-442D-BF72-E70684396E09}" type="slidenum">
              <a:rPr lang="en-US" altLang="en-US" sz="1400">
                <a:solidFill>
                  <a:srgbClr val="929292"/>
                </a:solidFill>
              </a:rPr>
              <a:pPr algn="ctr" eaLnBrk="1"/>
              <a:t>7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12295" name="Picture 7" descr="beach.jpg">
            <a:extLst>
              <a:ext uri="{FF2B5EF4-FFF2-40B4-BE49-F238E27FC236}">
                <a16:creationId xmlns:a16="http://schemas.microsoft.com/office/drawing/2014/main" id="{D74AFD6C-9AAC-4D6F-8C9E-AC682D454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59953" r="1883" b="6711"/>
          <a:stretch>
            <a:fillRect/>
          </a:stretch>
        </p:blipFill>
        <p:spPr bwMode="auto">
          <a:xfrm>
            <a:off x="-25400" y="9015413"/>
            <a:ext cx="244411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0C425D0F-1A99-41B9-9549-A1ABE12B567E}"/>
              </a:ext>
            </a:extLst>
          </p:cNvPr>
          <p:cNvSpPr>
            <a:spLocks/>
          </p:cNvSpPr>
          <p:nvPr/>
        </p:nvSpPr>
        <p:spPr bwMode="auto">
          <a:xfrm>
            <a:off x="1524000" y="2225675"/>
            <a:ext cx="63500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8100"/>
              </a:lnSpc>
            </a:pPr>
            <a:r>
              <a:rPr lang="en-US" altLang="en-US" sz="8000">
                <a:solidFill>
                  <a:srgbClr val="222222"/>
                </a:solidFill>
              </a:rPr>
              <a:t>Technology at the service of users</a:t>
            </a:r>
          </a:p>
        </p:txBody>
      </p:sp>
      <p:sp>
        <p:nvSpPr>
          <p:cNvPr id="13314" name="Text Box 3">
            <a:extLst>
              <a:ext uri="{FF2B5EF4-FFF2-40B4-BE49-F238E27FC236}">
                <a16:creationId xmlns:a16="http://schemas.microsoft.com/office/drawing/2014/main" id="{53ED846C-FE0E-4ECF-889B-27BD2D692749}"/>
              </a:ext>
            </a:extLst>
          </p:cNvPr>
          <p:cNvSpPr txBox="1">
            <a:spLocks/>
          </p:cNvSpPr>
          <p:nvPr/>
        </p:nvSpPr>
        <p:spPr bwMode="auto">
          <a:xfrm>
            <a:off x="1524000" y="6832600"/>
            <a:ext cx="6350000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5200"/>
              </a:lnSpc>
              <a:spcBef>
                <a:spcPts val="1000"/>
              </a:spcBef>
            </a:pPr>
            <a:r>
              <a:rPr lang="fr-FR" altLang="fr-FR" sz="3500">
                <a:latin typeface="Retina" panose="020B0604040502020304" charset="0"/>
              </a:rPr>
              <a:t>To enable our users to stream videos on the Internet around the world, we had to rely on ourselves and on </a:t>
            </a:r>
            <a:r>
              <a:rPr lang="fr-FR" altLang="fr-FR" sz="3500" b="1">
                <a:solidFill>
                  <a:srgbClr val="4CC0FF"/>
                </a:solidFill>
                <a:latin typeface="Retina" panose="020B0604040502020304" charset="0"/>
              </a:rPr>
              <a:t>in-house technologies</a:t>
            </a:r>
            <a:r>
              <a:rPr lang="fr-FR" altLang="fr-FR" sz="3500">
                <a:latin typeface="Retina" panose="020B0604040502020304" charset="0"/>
              </a:rPr>
              <a:t> that allowed us to design and build our own end-to-end video distribution stack. </a:t>
            </a:r>
            <a:endParaRPr lang="en-US" altLang="en-US" sz="3500">
              <a:solidFill>
                <a:srgbClr val="000000"/>
              </a:solidFill>
              <a:latin typeface="Retina" panose="020B0604040502020304" charset="0"/>
              <a:ea typeface="Retina" panose="020B0604040502020304" charset="0"/>
              <a:cs typeface="Retina" panose="020B0604040502020304" charset="0"/>
              <a:sym typeface="Retina" panose="020B0604040502020304" charset="0"/>
            </a:endParaRPr>
          </a:p>
        </p:txBody>
      </p:sp>
      <p:sp>
        <p:nvSpPr>
          <p:cNvPr id="13315" name="Line 4">
            <a:extLst>
              <a:ext uri="{FF2B5EF4-FFF2-40B4-BE49-F238E27FC236}">
                <a16:creationId xmlns:a16="http://schemas.microsoft.com/office/drawing/2014/main" id="{1A39D3C9-0C0F-4753-82F4-F3A5B2002E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850900"/>
            <a:ext cx="21334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5109" name="Text Box 5">
            <a:extLst>
              <a:ext uri="{FF2B5EF4-FFF2-40B4-BE49-F238E27FC236}">
                <a16:creationId xmlns:a16="http://schemas.microsoft.com/office/drawing/2014/main" id="{9DCC568F-5743-4840-B295-47E4E89EB06B}"/>
              </a:ext>
            </a:extLst>
          </p:cNvPr>
          <p:cNvSpPr txBox="1">
            <a:spLocks/>
          </p:cNvSpPr>
          <p:nvPr/>
        </p:nvSpPr>
        <p:spPr bwMode="auto">
          <a:xfrm>
            <a:off x="1522413" y="1365250"/>
            <a:ext cx="41402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OUR COMMON MISSION</a:t>
            </a:r>
          </a:p>
        </p:txBody>
      </p:sp>
      <p:sp>
        <p:nvSpPr>
          <p:cNvPr id="13317" name="Line 6">
            <a:extLst>
              <a:ext uri="{FF2B5EF4-FFF2-40B4-BE49-F238E27FC236}">
                <a16:creationId xmlns:a16="http://schemas.microsoft.com/office/drawing/2014/main" id="{46BEB812-3F6B-472E-8C55-8C143ACA3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8" name="Line 7">
            <a:extLst>
              <a:ext uri="{FF2B5EF4-FFF2-40B4-BE49-F238E27FC236}">
                <a16:creationId xmlns:a16="http://schemas.microsoft.com/office/drawing/2014/main" id="{1BB36006-1EDE-4B5A-A302-D497DA3F51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9" name="Text Box 9">
            <a:extLst>
              <a:ext uri="{FF2B5EF4-FFF2-40B4-BE49-F238E27FC236}">
                <a16:creationId xmlns:a16="http://schemas.microsoft.com/office/drawing/2014/main" id="{4F1235DD-10F5-4FF9-8EC7-4C2BE94FCD28}"/>
              </a:ext>
            </a:extLst>
          </p:cNvPr>
          <p:cNvSpPr txBox="1">
            <a:spLocks/>
          </p:cNvSpPr>
          <p:nvPr/>
        </p:nvSpPr>
        <p:spPr bwMode="auto">
          <a:xfrm>
            <a:off x="23509288" y="13081000"/>
            <a:ext cx="37623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ABC4BBED-C329-483D-A966-0CA00170330D}" type="slidenum">
              <a:rPr lang="en-US" altLang="en-US" sz="1400">
                <a:solidFill>
                  <a:srgbClr val="929292"/>
                </a:solidFill>
              </a:rPr>
              <a:pPr algn="ctr" eaLnBrk="1"/>
              <a:t>8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pic>
        <p:nvPicPr>
          <p:cNvPr id="13320" name="Image 16">
            <a:extLst>
              <a:ext uri="{FF2B5EF4-FFF2-40B4-BE49-F238E27FC236}">
                <a16:creationId xmlns:a16="http://schemas.microsoft.com/office/drawing/2014/main" id="{457098CB-83AD-4CEF-8C55-80006CE67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895475"/>
            <a:ext cx="149955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B687AC5F-9CC3-46ED-9853-2BE3EBE977B0}"/>
              </a:ext>
            </a:extLst>
          </p:cNvPr>
          <p:cNvSpPr>
            <a:spLocks/>
          </p:cNvSpPr>
          <p:nvPr/>
        </p:nvSpPr>
        <p:spPr bwMode="auto">
          <a:xfrm>
            <a:off x="1524000" y="2352675"/>
            <a:ext cx="213360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0738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eaLnBrk="1">
              <a:lnSpc>
                <a:spcPts val="8100"/>
              </a:lnSpc>
            </a:pPr>
            <a:r>
              <a:rPr lang="fr-FR" altLang="en-US" sz="8000">
                <a:solidFill>
                  <a:srgbClr val="222222"/>
                </a:solidFill>
              </a:rPr>
              <a:t>Performance scalability</a:t>
            </a:r>
            <a:endParaRPr lang="en-US" altLang="en-US" sz="8000">
              <a:solidFill>
                <a:srgbClr val="222222"/>
              </a:solidFill>
            </a:endParaRPr>
          </a:p>
        </p:txBody>
      </p:sp>
      <p:sp>
        <p:nvSpPr>
          <p:cNvPr id="14338" name="Line 2">
            <a:extLst>
              <a:ext uri="{FF2B5EF4-FFF2-40B4-BE49-F238E27FC236}">
                <a16:creationId xmlns:a16="http://schemas.microsoft.com/office/drawing/2014/main" id="{E4688D94-0EDD-4539-8506-E5F1EFA73E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850900"/>
            <a:ext cx="21334413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4387" name="Text Box 3">
            <a:extLst>
              <a:ext uri="{FF2B5EF4-FFF2-40B4-BE49-F238E27FC236}">
                <a16:creationId xmlns:a16="http://schemas.microsoft.com/office/drawing/2014/main" id="{A4CD25DF-3850-BA44-91D4-9A18227BCE94}"/>
              </a:ext>
            </a:extLst>
          </p:cNvPr>
          <p:cNvSpPr txBox="1">
            <a:spLocks/>
          </p:cNvSpPr>
          <p:nvPr/>
        </p:nvSpPr>
        <p:spPr bwMode="auto">
          <a:xfrm>
            <a:off x="1524000" y="1365250"/>
            <a:ext cx="41052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panose="020B0604040502020304" pitchFamily="34" charset="77"/>
                <a:ea typeface="Retina Black" panose="020B0604040502020304" pitchFamily="34" charset="77"/>
                <a:cs typeface="Retina Black" panose="020B0604040502020304" pitchFamily="34" charset="77"/>
                <a:sym typeface="Retina Black" panose="020B0604040502020304" pitchFamily="34" charset="77"/>
              </a:defRPr>
            </a:lvl9pPr>
          </a:lstStyle>
          <a:p>
            <a:pPr eaLnBrk="1">
              <a:lnSpc>
                <a:spcPts val="5700"/>
              </a:lnSpc>
              <a:defRPr/>
            </a:pPr>
            <a:r>
              <a:rPr lang="en-US" altLang="en-US" sz="2400" spc="300" dirty="0">
                <a:solidFill>
                  <a:srgbClr val="56C7FF"/>
                </a:solidFill>
              </a:rPr>
              <a:t>OUR INFRASTRUCTURE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DB72C44D-4DB7-494D-A382-5AF4913FF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93B2A548-43DE-473A-874F-E0FE8EC4BA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0" y="571500"/>
            <a:ext cx="1524000" cy="0"/>
          </a:xfrm>
          <a:prstGeom prst="line">
            <a:avLst/>
          </a:prstGeom>
          <a:noFill/>
          <a:ln w="279400">
            <a:solidFill>
              <a:srgbClr val="2222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342" name="Text Box 36">
            <a:extLst>
              <a:ext uri="{FF2B5EF4-FFF2-40B4-BE49-F238E27FC236}">
                <a16:creationId xmlns:a16="http://schemas.microsoft.com/office/drawing/2014/main" id="{115EB044-DF76-4046-885E-B0B1B5EB7583}"/>
              </a:ext>
            </a:extLst>
          </p:cNvPr>
          <p:cNvSpPr txBox="1">
            <a:spLocks/>
          </p:cNvSpPr>
          <p:nvPr/>
        </p:nvSpPr>
        <p:spPr bwMode="auto">
          <a:xfrm>
            <a:off x="23515638" y="13081000"/>
            <a:ext cx="36353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1pPr>
            <a:lvl2pPr marL="742950" indent="-28575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2pPr>
            <a:lvl3pPr marL="11430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3pPr>
            <a:lvl4pPr marL="16002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4pPr>
            <a:lvl5pPr marL="2057400" indent="-228600" defTabSz="825500"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5000">
                <a:solidFill>
                  <a:srgbClr val="2B2B2B"/>
                </a:solidFill>
                <a:latin typeface="Retina Black" charset="0"/>
                <a:ea typeface="Retina Black" charset="0"/>
                <a:cs typeface="Retina Black" charset="0"/>
                <a:sym typeface="Retina Black" charset="0"/>
              </a:defRPr>
            </a:lvl9pPr>
          </a:lstStyle>
          <a:p>
            <a:pPr algn="ctr" eaLnBrk="1"/>
            <a:fld id="{F204949F-40B8-4DF8-933C-5A556D2806E9}" type="slidenum">
              <a:rPr lang="en-US" altLang="en-US" sz="1400">
                <a:solidFill>
                  <a:srgbClr val="929292"/>
                </a:solidFill>
              </a:rPr>
              <a:pPr algn="ctr" eaLnBrk="1"/>
              <a:t>9</a:t>
            </a:fld>
            <a:endParaRPr lang="en-US" altLang="en-US" sz="1400">
              <a:solidFill>
                <a:srgbClr val="929292"/>
              </a:solidFill>
            </a:endParaRPr>
          </a:p>
        </p:txBody>
      </p:sp>
      <p:grpSp>
        <p:nvGrpSpPr>
          <p:cNvPr id="14343" name="Groupe 2">
            <a:extLst>
              <a:ext uri="{FF2B5EF4-FFF2-40B4-BE49-F238E27FC236}">
                <a16:creationId xmlns:a16="http://schemas.microsoft.com/office/drawing/2014/main" id="{8F36AED5-105A-432C-B4A3-114377625E72}"/>
              </a:ext>
            </a:extLst>
          </p:cNvPr>
          <p:cNvGrpSpPr>
            <a:grpSpLocks/>
          </p:cNvGrpSpPr>
          <p:nvPr/>
        </p:nvGrpSpPr>
        <p:grpSpPr bwMode="auto">
          <a:xfrm>
            <a:off x="2768600" y="4127500"/>
            <a:ext cx="18837275" cy="6256338"/>
            <a:chOff x="2803525" y="5245100"/>
            <a:chExt cx="18837275" cy="6256338"/>
          </a:xfrm>
        </p:grpSpPr>
        <p:sp>
          <p:nvSpPr>
            <p:cNvPr id="14353" name="Line 24">
              <a:extLst>
                <a:ext uri="{FF2B5EF4-FFF2-40B4-BE49-F238E27FC236}">
                  <a16:creationId xmlns:a16="http://schemas.microsoft.com/office/drawing/2014/main" id="{70376F63-02C1-4590-992E-B3E51B8B12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6338888"/>
              <a:ext cx="15236825" cy="15875"/>
            </a:xfrm>
            <a:prstGeom prst="line">
              <a:avLst/>
            </a:prstGeom>
            <a:noFill/>
            <a:ln w="38100">
              <a:solidFill>
                <a:srgbClr val="56C7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354" name="Oval 25">
              <a:extLst>
                <a:ext uri="{FF2B5EF4-FFF2-40B4-BE49-F238E27FC236}">
                  <a16:creationId xmlns:a16="http://schemas.microsoft.com/office/drawing/2014/main" id="{7E7E069D-199A-47BB-B1EE-A8CDE9B0C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5" y="6186488"/>
              <a:ext cx="304800" cy="3048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56C7FF"/>
              </a:solidFill>
              <a:miter lim="4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algn="ctr" eaLnBrk="1">
                <a:lnSpc>
                  <a:spcPct val="110000"/>
                </a:lnSpc>
              </a:pPr>
              <a:endParaRPr lang="en-US" altLang="en-US" sz="320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14355" name="Oval 26">
              <a:extLst>
                <a:ext uri="{FF2B5EF4-FFF2-40B4-BE49-F238E27FC236}">
                  <a16:creationId xmlns:a16="http://schemas.microsoft.com/office/drawing/2014/main" id="{53EECF86-6198-40A6-9253-EAD016405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7675" y="6170613"/>
              <a:ext cx="304800" cy="3048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56C7FF"/>
              </a:solidFill>
              <a:miter lim="4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algn="ctr" eaLnBrk="1">
                <a:lnSpc>
                  <a:spcPct val="110000"/>
                </a:lnSpc>
              </a:pPr>
              <a:endParaRPr lang="en-US" altLang="en-US" sz="320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14356" name="Oval 27">
              <a:extLst>
                <a:ext uri="{FF2B5EF4-FFF2-40B4-BE49-F238E27FC236}">
                  <a16:creationId xmlns:a16="http://schemas.microsoft.com/office/drawing/2014/main" id="{E3610587-0A55-41AC-B281-86F73DBEC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6170613"/>
              <a:ext cx="304800" cy="304800"/>
            </a:xfrm>
            <a:prstGeom prst="ellipse">
              <a:avLst/>
            </a:prstGeom>
            <a:solidFill>
              <a:srgbClr val="56C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algn="ctr" eaLnBrk="1"/>
              <a:endParaRPr lang="en-US" altLang="en-US" sz="320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14357" name="Text Box 31">
              <a:extLst>
                <a:ext uri="{FF2B5EF4-FFF2-40B4-BE49-F238E27FC236}">
                  <a16:creationId xmlns:a16="http://schemas.microsoft.com/office/drawing/2014/main" id="{4ADCC143-861E-4CA9-8795-D76D1180358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16225" y="6853238"/>
              <a:ext cx="2884488" cy="70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eaLnBrk="1">
                <a:lnSpc>
                  <a:spcPts val="2700"/>
                </a:lnSpc>
              </a:pPr>
              <a:r>
                <a:rPr lang="en-US" altLang="en-US" sz="3200">
                  <a:solidFill>
                    <a:srgbClr val="56C7FF"/>
                  </a:solidFill>
                </a:rPr>
                <a:t>CREATION OF</a:t>
              </a:r>
            </a:p>
            <a:p>
              <a:pPr eaLnBrk="1">
                <a:lnSpc>
                  <a:spcPts val="2700"/>
                </a:lnSpc>
              </a:pPr>
              <a:r>
                <a:rPr lang="en-US" altLang="en-US" sz="3200">
                  <a:solidFill>
                    <a:srgbClr val="56C7FF"/>
                  </a:solidFill>
                </a:rPr>
                <a:t>DAILYMOTION</a:t>
              </a:r>
            </a:p>
          </p:txBody>
        </p:sp>
        <p:sp>
          <p:nvSpPr>
            <p:cNvPr id="14358" name="Text Box 20">
              <a:extLst>
                <a:ext uri="{FF2B5EF4-FFF2-40B4-BE49-F238E27FC236}">
                  <a16:creationId xmlns:a16="http://schemas.microsoft.com/office/drawing/2014/main" id="{40B4A4AE-F65B-4F77-9CEB-73DB5F886D7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16225" y="5664200"/>
              <a:ext cx="1393825" cy="34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eaLnBrk="1">
                <a:lnSpc>
                  <a:spcPts val="2700"/>
                </a:lnSpc>
              </a:pPr>
              <a:r>
                <a:rPr lang="en-US" altLang="en-US" sz="2400">
                  <a:solidFill>
                    <a:srgbClr val="56C7FF"/>
                  </a:solidFill>
                </a:rPr>
                <a:t>2005</a:t>
              </a:r>
            </a:p>
          </p:txBody>
        </p:sp>
        <p:sp>
          <p:nvSpPr>
            <p:cNvPr id="14359" name="Text Box 20">
              <a:extLst>
                <a:ext uri="{FF2B5EF4-FFF2-40B4-BE49-F238E27FC236}">
                  <a16:creationId xmlns:a16="http://schemas.microsoft.com/office/drawing/2014/main" id="{F953F0EE-F827-473F-A0CC-066C30DEB24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607675" y="5703888"/>
              <a:ext cx="1393825" cy="34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eaLnBrk="1">
                <a:lnSpc>
                  <a:spcPts val="2700"/>
                </a:lnSpc>
              </a:pPr>
              <a:r>
                <a:rPr lang="en-US" altLang="en-US" sz="2400">
                  <a:solidFill>
                    <a:srgbClr val="56C7FF"/>
                  </a:solidFill>
                </a:rPr>
                <a:t>2015</a:t>
              </a:r>
            </a:p>
          </p:txBody>
        </p:sp>
        <p:sp>
          <p:nvSpPr>
            <p:cNvPr id="14360" name="Oval 26">
              <a:extLst>
                <a:ext uri="{FF2B5EF4-FFF2-40B4-BE49-F238E27FC236}">
                  <a16:creationId xmlns:a16="http://schemas.microsoft.com/office/drawing/2014/main" id="{BB16A45B-B33F-4D36-A5A6-8FF986BA2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2100" y="6186488"/>
              <a:ext cx="304800" cy="3048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56C7FF"/>
              </a:solidFill>
              <a:miter lim="4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 defTabSz="8255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algn="ctr" eaLnBrk="1">
                <a:lnSpc>
                  <a:spcPct val="110000"/>
                </a:lnSpc>
              </a:pPr>
              <a:endParaRPr lang="en-US" altLang="en-US" sz="320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14361" name="Text Box 20">
              <a:extLst>
                <a:ext uri="{FF2B5EF4-FFF2-40B4-BE49-F238E27FC236}">
                  <a16:creationId xmlns:a16="http://schemas.microsoft.com/office/drawing/2014/main" id="{DE78DDE1-AC1D-45A4-809D-BB84600E62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249400" y="5668963"/>
              <a:ext cx="1393825" cy="34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eaLnBrk="1">
                <a:lnSpc>
                  <a:spcPts val="2700"/>
                </a:lnSpc>
              </a:pPr>
              <a:r>
                <a:rPr lang="en-US" altLang="en-US" sz="2400">
                  <a:solidFill>
                    <a:srgbClr val="56C7FF"/>
                  </a:solidFill>
                </a:rPr>
                <a:t>2017</a:t>
              </a:r>
            </a:p>
          </p:txBody>
        </p:sp>
        <p:sp>
          <p:nvSpPr>
            <p:cNvPr id="69" name="Text Box 31">
              <a:extLst>
                <a:ext uri="{FF2B5EF4-FFF2-40B4-BE49-F238E27FC236}">
                  <a16:creationId xmlns:a16="http://schemas.microsoft.com/office/drawing/2014/main" id="{524A45E2-1B7A-3744-9A45-A22208CC13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03525" y="7924800"/>
              <a:ext cx="2884488" cy="2479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9pPr>
            </a:lstStyle>
            <a:p>
              <a:pPr eaLnBrk="1">
                <a:lnSpc>
                  <a:spcPts val="3800"/>
                </a:lnSpc>
                <a:defRPr/>
              </a:pPr>
              <a:r>
                <a:rPr lang="fr-FR" altLang="en-US" sz="3600" b="1" dirty="0">
                  <a:solidFill>
                    <a:schemeClr val="bg2">
                      <a:lumMod val="50000"/>
                    </a:schemeClr>
                  </a:solidFill>
                  <a:latin typeface="Retina" panose="020B0604040502020304" pitchFamily="34" charset="77"/>
                </a:rPr>
                <a:t>1 </a:t>
              </a:r>
              <a:r>
                <a:rPr lang="fr-FR" altLang="en-US" sz="3600" b="1" dirty="0" err="1">
                  <a:solidFill>
                    <a:schemeClr val="bg2">
                      <a:lumMod val="50000"/>
                    </a:schemeClr>
                  </a:solidFill>
                  <a:latin typeface="Retina" panose="020B0604040502020304" pitchFamily="34" charset="77"/>
                </a:rPr>
                <a:t>datacenter</a:t>
              </a:r>
              <a:endParaRPr lang="fr-FR" altLang="en-US" sz="3600" b="1" dirty="0">
                <a:solidFill>
                  <a:schemeClr val="bg2">
                    <a:lumMod val="50000"/>
                  </a:schemeClr>
                </a:solidFill>
                <a:latin typeface="Retina" panose="020B0604040502020304" pitchFamily="34" charset="77"/>
              </a:endParaRPr>
            </a:p>
            <a:p>
              <a:pPr eaLnBrk="1">
                <a:lnSpc>
                  <a:spcPts val="3800"/>
                </a:lnSpc>
                <a:defRPr/>
              </a:pPr>
              <a:r>
                <a:rPr lang="fr-FR" altLang="en-US" sz="3600" dirty="0" err="1">
                  <a:solidFill>
                    <a:schemeClr val="tx2">
                      <a:lumMod val="10000"/>
                    </a:schemeClr>
                  </a:solidFill>
                  <a:latin typeface="Retina" panose="020B0604040502020304" pitchFamily="34" charset="77"/>
                </a:rPr>
                <a:t>based</a:t>
              </a:r>
              <a:r>
                <a:rPr lang="fr-FR" altLang="en-US" sz="3600" dirty="0">
                  <a:solidFill>
                    <a:schemeClr val="tx2">
                      <a:lumMod val="10000"/>
                    </a:schemeClr>
                  </a:solidFill>
                  <a:latin typeface="Retina" panose="020B0604040502020304" pitchFamily="34" charset="77"/>
                </a:rPr>
                <a:t> in Paris</a:t>
              </a:r>
              <a:endParaRPr lang="en-US" altLang="en-US" sz="36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endParaRPr>
            </a:p>
            <a:p>
              <a:pPr eaLnBrk="1">
                <a:lnSpc>
                  <a:spcPts val="2900"/>
                </a:lnSpc>
                <a:defRPr/>
              </a:pPr>
              <a:br>
                <a:rPr lang="fr-FR" sz="3600" b="1" dirty="0">
                  <a:latin typeface="Retina" panose="020B0604040502020304" pitchFamily="34" charset="77"/>
                </a:rPr>
              </a:br>
              <a:r>
                <a:rPr lang="fr-FR" sz="3600" b="1" dirty="0">
                  <a:latin typeface="Retina" panose="020B0604040502020304" pitchFamily="34" charset="77"/>
                </a:rPr>
                <a:t>100.000</a:t>
              </a:r>
            </a:p>
            <a:p>
              <a:pPr eaLnBrk="1">
                <a:lnSpc>
                  <a:spcPts val="2900"/>
                </a:lnSpc>
                <a:defRPr/>
              </a:pPr>
              <a:r>
                <a:rPr lang="fr-FR" sz="3200" dirty="0" err="1">
                  <a:latin typeface="Retina" panose="020B0604040502020304" pitchFamily="34" charset="77"/>
                </a:rPr>
                <a:t>views</a:t>
              </a:r>
              <a:r>
                <a:rPr lang="fr-FR" sz="3200" dirty="0">
                  <a:latin typeface="Retina" panose="020B0604040502020304" pitchFamily="34" charset="77"/>
                </a:rPr>
                <a:t> per </a:t>
              </a:r>
              <a:r>
                <a:rPr lang="fr-FR" sz="3200" dirty="0" err="1">
                  <a:latin typeface="Retina" panose="020B0604040502020304" pitchFamily="34" charset="77"/>
                </a:rPr>
                <a:t>hour</a:t>
              </a:r>
              <a:endParaRPr lang="fr-FR" sz="3200" dirty="0">
                <a:latin typeface="Retina" panose="020B0604040502020304" pitchFamily="34" charset="77"/>
              </a:endParaRPr>
            </a:p>
            <a:p>
              <a:pPr eaLnBrk="1">
                <a:lnSpc>
                  <a:spcPts val="2900"/>
                </a:lnSpc>
                <a:defRPr/>
              </a:pPr>
              <a:endParaRPr lang="fr-FR" altLang="en-US" sz="3600" dirty="0">
                <a:solidFill>
                  <a:schemeClr val="tx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72" name="Text Box 31">
              <a:extLst>
                <a:ext uri="{FF2B5EF4-FFF2-40B4-BE49-F238E27FC236}">
                  <a16:creationId xmlns:a16="http://schemas.microsoft.com/office/drawing/2014/main" id="{F27726D9-7BF4-974F-ACAB-C7EF5A22B63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056225" y="7924800"/>
              <a:ext cx="3584575" cy="3576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9pPr>
            </a:lstStyle>
            <a:p>
              <a:pPr eaLnBrk="1">
                <a:lnSpc>
                  <a:spcPts val="3500"/>
                </a:lnSpc>
                <a:defRPr/>
              </a:pPr>
              <a:r>
                <a:rPr lang="fr-FR" sz="3600" b="1" dirty="0">
                  <a:solidFill>
                    <a:schemeClr val="bg2">
                      <a:lumMod val="50000"/>
                    </a:schemeClr>
                  </a:solidFill>
                  <a:latin typeface="Retina" panose="020B0604040502020304" pitchFamily="34" charset="77"/>
                </a:rPr>
                <a:t>10 </a:t>
              </a:r>
              <a:r>
                <a:rPr lang="fr-FR" sz="3600" b="1" dirty="0" err="1">
                  <a:solidFill>
                    <a:schemeClr val="bg2">
                      <a:lumMod val="50000"/>
                    </a:schemeClr>
                  </a:solidFill>
                  <a:latin typeface="Retina" panose="020B0604040502020304" pitchFamily="34" charset="77"/>
                </a:rPr>
                <a:t>d</a:t>
              </a:r>
              <a:r>
                <a:rPr lang="fr-FR" sz="3600" b="1" dirty="0" err="1">
                  <a:latin typeface="Retina" panose="020B0604040502020304" pitchFamily="34" charset="77"/>
                </a:rPr>
                <a:t>atacenters</a:t>
              </a:r>
              <a:endParaRPr lang="fr-FR" sz="3600" b="1" dirty="0">
                <a:latin typeface="Retina" panose="020B0604040502020304" pitchFamily="34" charset="77"/>
              </a:endParaRPr>
            </a:p>
            <a:p>
              <a:pPr eaLnBrk="1">
                <a:lnSpc>
                  <a:spcPts val="3700"/>
                </a:lnSpc>
                <a:defRPr/>
              </a:pPr>
              <a:r>
                <a:rPr lang="fr-FR" sz="3600" dirty="0" err="1">
                  <a:latin typeface="Retina" panose="020B0604040502020304" pitchFamily="34" charset="77"/>
                </a:rPr>
                <a:t>based</a:t>
              </a:r>
              <a:r>
                <a:rPr lang="fr-FR" sz="3600" dirty="0">
                  <a:latin typeface="Retina" panose="020B0604040502020304" pitchFamily="34" charset="77"/>
                </a:rPr>
                <a:t> in Europe, US &amp; Asia</a:t>
              </a:r>
            </a:p>
            <a:p>
              <a:pPr eaLnBrk="1">
                <a:lnSpc>
                  <a:spcPts val="2900"/>
                </a:lnSpc>
                <a:defRPr/>
              </a:pPr>
              <a:endParaRPr lang="fr-FR" sz="3600" dirty="0"/>
            </a:p>
            <a:p>
              <a:pPr eaLnBrk="1">
                <a:lnSpc>
                  <a:spcPts val="2900"/>
                </a:lnSpc>
                <a:defRPr/>
              </a:pPr>
              <a:r>
                <a:rPr lang="fr-FR" sz="3600" b="1" dirty="0">
                  <a:latin typeface="Retina" panose="020B0604040502020304" pitchFamily="34" charset="77"/>
                </a:rPr>
                <a:t>10+ million </a:t>
              </a:r>
            </a:p>
            <a:p>
              <a:pPr eaLnBrk="1">
                <a:lnSpc>
                  <a:spcPts val="2900"/>
                </a:lnSpc>
                <a:defRPr/>
              </a:pPr>
              <a:r>
                <a:rPr lang="fr-FR" sz="3600" dirty="0" err="1">
                  <a:latin typeface="Retina" panose="020B0604040502020304" pitchFamily="34" charset="77"/>
                </a:rPr>
                <a:t>views</a:t>
              </a:r>
              <a:r>
                <a:rPr lang="fr-FR" sz="3600" dirty="0">
                  <a:latin typeface="Retina" panose="020B0604040502020304" pitchFamily="34" charset="77"/>
                </a:rPr>
                <a:t> per </a:t>
              </a:r>
              <a:r>
                <a:rPr lang="fr-FR" sz="3600" dirty="0" err="1">
                  <a:latin typeface="Retina" panose="020B0604040502020304" pitchFamily="34" charset="77"/>
                </a:rPr>
                <a:t>hour</a:t>
              </a:r>
              <a:endParaRPr lang="fr-FR" sz="3600" dirty="0">
                <a:latin typeface="Retina" panose="020B0604040502020304" pitchFamily="34" charset="77"/>
              </a:endParaRPr>
            </a:p>
            <a:p>
              <a:pPr eaLnBrk="1">
                <a:lnSpc>
                  <a:spcPts val="2700"/>
                </a:lnSpc>
                <a:defRPr/>
              </a:pPr>
              <a:endParaRPr lang="fr-FR" sz="3200" dirty="0">
                <a:solidFill>
                  <a:srgbClr val="FF0000"/>
                </a:solidFill>
                <a:latin typeface="Retina" panose="020B0604040502020304" pitchFamily="34" charset="77"/>
              </a:endParaRPr>
            </a:p>
            <a:p>
              <a:pPr eaLnBrk="1">
                <a:lnSpc>
                  <a:spcPts val="2700"/>
                </a:lnSpc>
                <a:defRPr/>
              </a:pPr>
              <a:endParaRPr lang="fr-FR" altLang="en-US" sz="3200" dirty="0">
                <a:solidFill>
                  <a:srgbClr val="56C7FF"/>
                </a:solidFill>
                <a:latin typeface="Retina" panose="020B0604040502020304" pitchFamily="34" charset="77"/>
              </a:endParaRPr>
            </a:p>
            <a:p>
              <a:pPr eaLnBrk="1">
                <a:lnSpc>
                  <a:spcPts val="2700"/>
                </a:lnSpc>
                <a:defRPr/>
              </a:pPr>
              <a:endParaRPr lang="en-US" altLang="en-US" sz="3600" dirty="0">
                <a:solidFill>
                  <a:srgbClr val="56C7FF"/>
                </a:solidFill>
                <a:latin typeface="Retina" panose="020B0604040502020304" pitchFamily="34" charset="77"/>
              </a:endParaRPr>
            </a:p>
          </p:txBody>
        </p:sp>
        <p:sp>
          <p:nvSpPr>
            <p:cNvPr id="14364" name="Text Box 20">
              <a:extLst>
                <a:ext uri="{FF2B5EF4-FFF2-40B4-BE49-F238E27FC236}">
                  <a16:creationId xmlns:a16="http://schemas.microsoft.com/office/drawing/2014/main" id="{4B14E73D-4C88-41A5-B25A-C2C1928148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159413" y="5664200"/>
              <a:ext cx="1393825" cy="34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eaLnBrk="1">
                <a:lnSpc>
                  <a:spcPts val="2700"/>
                </a:lnSpc>
              </a:pPr>
              <a:r>
                <a:rPr lang="en-US" altLang="en-US" sz="2400">
                  <a:solidFill>
                    <a:srgbClr val="56C7FF"/>
                  </a:solidFill>
                </a:rPr>
                <a:t>2019</a:t>
              </a:r>
            </a:p>
          </p:txBody>
        </p:sp>
        <p:sp>
          <p:nvSpPr>
            <p:cNvPr id="14365" name="Text Box 20">
              <a:extLst>
                <a:ext uri="{FF2B5EF4-FFF2-40B4-BE49-F238E27FC236}">
                  <a16:creationId xmlns:a16="http://schemas.microsoft.com/office/drawing/2014/main" id="{5DBC2519-7F24-4185-9BB6-5BED8E35442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92938" y="5686425"/>
              <a:ext cx="1393825" cy="34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eaLnBrk="1">
                <a:lnSpc>
                  <a:spcPts val="2700"/>
                </a:lnSpc>
              </a:pPr>
              <a:r>
                <a:rPr lang="en-US" altLang="en-US" sz="2400">
                  <a:solidFill>
                    <a:srgbClr val="56C7FF"/>
                  </a:solidFill>
                </a:rPr>
                <a:t>2010</a:t>
              </a:r>
            </a:p>
          </p:txBody>
        </p:sp>
        <p:sp>
          <p:nvSpPr>
            <p:cNvPr id="14366" name="Text Box 31">
              <a:extLst>
                <a:ext uri="{FF2B5EF4-FFF2-40B4-BE49-F238E27FC236}">
                  <a16:creationId xmlns:a16="http://schemas.microsoft.com/office/drawing/2014/main" id="{A6FA6B3B-18AA-4D49-A138-299D1AC3EAA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056225" y="6837363"/>
              <a:ext cx="2886075" cy="70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eaLnBrk="1">
                <a:lnSpc>
                  <a:spcPts val="2700"/>
                </a:lnSpc>
              </a:pPr>
              <a:r>
                <a:rPr lang="en-US" altLang="en-US" sz="3200">
                  <a:solidFill>
                    <a:srgbClr val="56C7FF"/>
                  </a:solidFill>
                </a:rPr>
                <a:t>NEXT CHALLENGE</a:t>
              </a:r>
            </a:p>
          </p:txBody>
        </p:sp>
        <p:sp>
          <p:nvSpPr>
            <p:cNvPr id="83" name="Text Box 31">
              <a:extLst>
                <a:ext uri="{FF2B5EF4-FFF2-40B4-BE49-F238E27FC236}">
                  <a16:creationId xmlns:a16="http://schemas.microsoft.com/office/drawing/2014/main" id="{E3D7A328-D137-E842-879D-2AD3BEE02C6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92938" y="6853238"/>
              <a:ext cx="2482850" cy="232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9pPr>
            </a:lstStyle>
            <a:p>
              <a:pPr eaLnBrk="1">
                <a:lnSpc>
                  <a:spcPts val="2900"/>
                </a:lnSpc>
                <a:defRPr/>
              </a:pPr>
              <a:r>
                <a:rPr lang="fr-FR" altLang="en-US" sz="2400" b="1" dirty="0">
                  <a:solidFill>
                    <a:schemeClr val="bg2">
                      <a:lumMod val="50000"/>
                    </a:schemeClr>
                  </a:solidFill>
                  <a:latin typeface="Retina" panose="020B0604040502020304" pitchFamily="34" charset="77"/>
                </a:rPr>
                <a:t>2 </a:t>
              </a:r>
              <a:r>
                <a:rPr lang="fr-FR" altLang="en-US" sz="2400" b="1" dirty="0" err="1">
                  <a:solidFill>
                    <a:schemeClr val="bg2">
                      <a:lumMod val="50000"/>
                    </a:schemeClr>
                  </a:solidFill>
                  <a:latin typeface="Retina" panose="020B0604040502020304" pitchFamily="34" charset="77"/>
                </a:rPr>
                <a:t>datacenters</a:t>
              </a:r>
              <a:endParaRPr lang="fr-FR" altLang="en-US" sz="2400" b="1" dirty="0">
                <a:solidFill>
                  <a:schemeClr val="bg2">
                    <a:lumMod val="50000"/>
                  </a:schemeClr>
                </a:solidFill>
                <a:latin typeface="Retina" panose="020B0604040502020304" pitchFamily="34" charset="77"/>
              </a:endParaRPr>
            </a:p>
            <a:p>
              <a:pPr eaLnBrk="1">
                <a:lnSpc>
                  <a:spcPts val="2900"/>
                </a:lnSpc>
                <a:defRPr/>
              </a:pPr>
              <a:r>
                <a:rPr lang="fr-FR" altLang="en-US" sz="2400" dirty="0" err="1">
                  <a:solidFill>
                    <a:schemeClr val="tx2">
                      <a:lumMod val="10000"/>
                    </a:schemeClr>
                  </a:solidFill>
                  <a:latin typeface="Retina" panose="020B0604040502020304" pitchFamily="34" charset="77"/>
                </a:rPr>
                <a:t>based</a:t>
              </a:r>
              <a:r>
                <a:rPr lang="fr-FR" altLang="en-US" sz="2400" dirty="0">
                  <a:solidFill>
                    <a:schemeClr val="tx2">
                      <a:lumMod val="10000"/>
                    </a:schemeClr>
                  </a:solidFill>
                  <a:latin typeface="Retina" panose="020B0604040502020304" pitchFamily="34" charset="77"/>
                </a:rPr>
                <a:t> in Paris </a:t>
              </a:r>
            </a:p>
            <a:p>
              <a:pPr eaLnBrk="1">
                <a:lnSpc>
                  <a:spcPts val="2900"/>
                </a:lnSpc>
                <a:defRPr/>
              </a:pPr>
              <a:r>
                <a:rPr lang="fr-FR" altLang="en-US" sz="2400" dirty="0">
                  <a:solidFill>
                    <a:schemeClr val="tx2">
                      <a:lumMod val="10000"/>
                    </a:schemeClr>
                  </a:solidFill>
                  <a:latin typeface="Retina" panose="020B0604040502020304" pitchFamily="34" charset="77"/>
                </a:rPr>
                <a:t>&amp; New York</a:t>
              </a:r>
              <a:endParaRPr lang="en-US" altLang="en-US" sz="24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endParaRPr>
            </a:p>
            <a:p>
              <a:pPr eaLnBrk="1">
                <a:lnSpc>
                  <a:spcPts val="2000"/>
                </a:lnSpc>
                <a:defRPr/>
              </a:pPr>
              <a:br>
                <a:rPr lang="fr-FR" sz="2400" b="1" dirty="0">
                  <a:latin typeface="Retina" panose="020B0604040502020304" pitchFamily="34" charset="77"/>
                </a:rPr>
              </a:br>
              <a:r>
                <a:rPr lang="fr-FR" sz="2400" b="1" dirty="0">
                  <a:latin typeface="Retina" panose="020B0604040502020304" pitchFamily="34" charset="77"/>
                </a:rPr>
                <a:t>1 million </a:t>
              </a:r>
            </a:p>
            <a:p>
              <a:pPr eaLnBrk="1">
                <a:lnSpc>
                  <a:spcPts val="2700"/>
                </a:lnSpc>
                <a:defRPr/>
              </a:pPr>
              <a:r>
                <a:rPr lang="fr-FR" sz="2000" dirty="0" err="1">
                  <a:latin typeface="Retina" panose="020B0604040502020304" pitchFamily="34" charset="77"/>
                </a:rPr>
                <a:t>views</a:t>
              </a:r>
              <a:r>
                <a:rPr lang="fr-FR" sz="2000" dirty="0">
                  <a:latin typeface="Retina" panose="020B0604040502020304" pitchFamily="34" charset="77"/>
                </a:rPr>
                <a:t> per </a:t>
              </a:r>
              <a:r>
                <a:rPr lang="fr-FR" sz="2000" dirty="0" err="1">
                  <a:latin typeface="Retina" panose="020B0604040502020304" pitchFamily="34" charset="77"/>
                </a:rPr>
                <a:t>hour</a:t>
              </a:r>
              <a:endParaRPr lang="fr-FR" sz="2000" dirty="0">
                <a:latin typeface="Retina" panose="020B0604040502020304" pitchFamily="34" charset="77"/>
              </a:endParaRPr>
            </a:p>
            <a:p>
              <a:pPr eaLnBrk="1">
                <a:lnSpc>
                  <a:spcPts val="2900"/>
                </a:lnSpc>
                <a:defRPr/>
              </a:pPr>
              <a:endParaRPr lang="fr-FR" altLang="en-US" sz="2400" dirty="0">
                <a:solidFill>
                  <a:schemeClr val="tx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8BBDF18A-3C6E-B844-8747-5DBE30360A41}"/>
                </a:ext>
              </a:extLst>
            </p:cNvPr>
            <p:cNvSpPr/>
            <p:nvPr/>
          </p:nvSpPr>
          <p:spPr bwMode="auto">
            <a:xfrm rot="5400000">
              <a:off x="18033206" y="6209507"/>
              <a:ext cx="339725" cy="293688"/>
            </a:xfrm>
            <a:prstGeom prst="triangl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 eaLnBrk="1">
                <a:lnSpc>
                  <a:spcPct val="90000"/>
                </a:lnSpc>
                <a:defRPr/>
              </a:pPr>
              <a:endParaRPr lang="en-GB" dirty="0">
                <a:solidFill>
                  <a:srgbClr val="2B2B2B"/>
                </a:solidFill>
                <a:sym typeface="Retina Black" panose="020B0604040502020304" pitchFamily="34" charset="77"/>
              </a:endParaRPr>
            </a:p>
          </p:txBody>
        </p:sp>
        <p:sp>
          <p:nvSpPr>
            <p:cNvPr id="87" name="Text Box 31">
              <a:extLst>
                <a:ext uri="{FF2B5EF4-FFF2-40B4-BE49-F238E27FC236}">
                  <a16:creationId xmlns:a16="http://schemas.microsoft.com/office/drawing/2014/main" id="{A33DAE0D-BC64-CD4F-80B8-D0901EBD200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620375" y="6853238"/>
              <a:ext cx="2482850" cy="232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9pPr>
            </a:lstStyle>
            <a:p>
              <a:pPr eaLnBrk="1">
                <a:lnSpc>
                  <a:spcPts val="2900"/>
                </a:lnSpc>
                <a:defRPr/>
              </a:pPr>
              <a:r>
                <a:rPr lang="fr-FR" altLang="en-US" sz="2400" b="1" dirty="0">
                  <a:solidFill>
                    <a:schemeClr val="bg2">
                      <a:lumMod val="50000"/>
                    </a:schemeClr>
                  </a:solidFill>
                  <a:latin typeface="Retina" panose="020B0604040502020304" pitchFamily="34" charset="77"/>
                </a:rPr>
                <a:t>4 </a:t>
              </a:r>
              <a:r>
                <a:rPr lang="fr-FR" altLang="en-US" sz="2400" b="1" dirty="0" err="1">
                  <a:solidFill>
                    <a:schemeClr val="bg2">
                      <a:lumMod val="50000"/>
                    </a:schemeClr>
                  </a:solidFill>
                  <a:latin typeface="Retina" panose="020B0604040502020304" pitchFamily="34" charset="77"/>
                </a:rPr>
                <a:t>datacenters</a:t>
              </a:r>
              <a:endParaRPr lang="fr-FR" altLang="en-US" sz="2400" b="1" dirty="0">
                <a:solidFill>
                  <a:schemeClr val="bg2">
                    <a:lumMod val="50000"/>
                  </a:schemeClr>
                </a:solidFill>
                <a:latin typeface="Retina" panose="020B0604040502020304" pitchFamily="34" charset="77"/>
              </a:endParaRPr>
            </a:p>
            <a:p>
              <a:pPr eaLnBrk="1">
                <a:lnSpc>
                  <a:spcPts val="2900"/>
                </a:lnSpc>
                <a:defRPr/>
              </a:pPr>
              <a:r>
                <a:rPr lang="fr-FR" altLang="en-US" sz="2400" dirty="0" err="1">
                  <a:solidFill>
                    <a:schemeClr val="tx2">
                      <a:lumMod val="10000"/>
                    </a:schemeClr>
                  </a:solidFill>
                  <a:latin typeface="Retina" panose="020B0604040502020304" pitchFamily="34" charset="77"/>
                </a:rPr>
                <a:t>based</a:t>
              </a:r>
              <a:r>
                <a:rPr lang="fr-FR" altLang="en-US" sz="2400" dirty="0">
                  <a:solidFill>
                    <a:schemeClr val="tx2">
                      <a:lumMod val="10000"/>
                    </a:schemeClr>
                  </a:solidFill>
                  <a:latin typeface="Retina" panose="020B0604040502020304" pitchFamily="34" charset="77"/>
                </a:rPr>
                <a:t> in Paris, US &amp; Singapour</a:t>
              </a:r>
            </a:p>
            <a:p>
              <a:pPr eaLnBrk="1">
                <a:lnSpc>
                  <a:spcPts val="2000"/>
                </a:lnSpc>
                <a:defRPr/>
              </a:pPr>
              <a:br>
                <a:rPr lang="fr-FR" sz="2400" dirty="0"/>
              </a:br>
              <a:r>
                <a:rPr lang="fr-FR" sz="2400" b="1" dirty="0">
                  <a:latin typeface="Retina" panose="020B0604040502020304" pitchFamily="34" charset="77"/>
                </a:rPr>
                <a:t>2.5 million </a:t>
              </a:r>
            </a:p>
            <a:p>
              <a:pPr eaLnBrk="1">
                <a:lnSpc>
                  <a:spcPts val="2700"/>
                </a:lnSpc>
                <a:defRPr/>
              </a:pPr>
              <a:r>
                <a:rPr lang="fr-FR" sz="2000" dirty="0" err="1">
                  <a:latin typeface="Retina" panose="020B0604040502020304" pitchFamily="34" charset="77"/>
                </a:rPr>
                <a:t>views</a:t>
              </a:r>
              <a:r>
                <a:rPr lang="fr-FR" sz="2000" dirty="0">
                  <a:latin typeface="Retina" panose="020B0604040502020304" pitchFamily="34" charset="77"/>
                </a:rPr>
                <a:t> per </a:t>
              </a:r>
              <a:r>
                <a:rPr lang="fr-FR" sz="2000" dirty="0" err="1">
                  <a:latin typeface="Retina" panose="020B0604040502020304" pitchFamily="34" charset="77"/>
                </a:rPr>
                <a:t>hour</a:t>
              </a:r>
              <a:endParaRPr lang="fr-FR" sz="2000" dirty="0">
                <a:latin typeface="Retina" panose="020B0604040502020304" pitchFamily="34" charset="77"/>
              </a:endParaRPr>
            </a:p>
            <a:p>
              <a:pPr eaLnBrk="1">
                <a:lnSpc>
                  <a:spcPts val="2900"/>
                </a:lnSpc>
                <a:defRPr/>
              </a:pPr>
              <a:endParaRPr lang="fr-FR" altLang="en-US" sz="2400" dirty="0">
                <a:solidFill>
                  <a:schemeClr val="tx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88" name="Text Box 31">
              <a:extLst>
                <a:ext uri="{FF2B5EF4-FFF2-40B4-BE49-F238E27FC236}">
                  <a16:creationId xmlns:a16="http://schemas.microsoft.com/office/drawing/2014/main" id="{CE4DB9AB-0C7C-694D-BDDA-2FA8D6C882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262100" y="6853238"/>
              <a:ext cx="2482850" cy="232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panose="020B0604040502020304" pitchFamily="34" charset="77"/>
                  <a:ea typeface="Retina Black" panose="020B0604040502020304" pitchFamily="34" charset="77"/>
                  <a:cs typeface="Retina Black" panose="020B0604040502020304" pitchFamily="34" charset="77"/>
                  <a:sym typeface="Retina Black" panose="020B0604040502020304" pitchFamily="34" charset="77"/>
                </a:defRPr>
              </a:lvl9pPr>
            </a:lstStyle>
            <a:p>
              <a:pPr eaLnBrk="1">
                <a:lnSpc>
                  <a:spcPts val="2900"/>
                </a:lnSpc>
                <a:defRPr/>
              </a:pPr>
              <a:r>
                <a:rPr lang="fr-FR" altLang="en-US" sz="2400" b="1" dirty="0">
                  <a:solidFill>
                    <a:schemeClr val="bg2">
                      <a:lumMod val="50000"/>
                    </a:schemeClr>
                  </a:solidFill>
                  <a:latin typeface="Retina" panose="020B0604040502020304" pitchFamily="34" charset="77"/>
                </a:rPr>
                <a:t>9 </a:t>
              </a:r>
              <a:r>
                <a:rPr lang="fr-FR" altLang="en-US" sz="2400" b="1" dirty="0" err="1">
                  <a:solidFill>
                    <a:schemeClr val="bg2">
                      <a:lumMod val="50000"/>
                    </a:schemeClr>
                  </a:solidFill>
                  <a:latin typeface="Retina" panose="020B0604040502020304" pitchFamily="34" charset="77"/>
                </a:rPr>
                <a:t>datacenters</a:t>
              </a:r>
              <a:endParaRPr lang="fr-FR" altLang="en-US" sz="2400" b="1" dirty="0">
                <a:solidFill>
                  <a:schemeClr val="bg2">
                    <a:lumMod val="50000"/>
                  </a:schemeClr>
                </a:solidFill>
                <a:latin typeface="Retina" panose="020B0604040502020304" pitchFamily="34" charset="77"/>
              </a:endParaRPr>
            </a:p>
            <a:p>
              <a:pPr eaLnBrk="1">
                <a:lnSpc>
                  <a:spcPts val="2900"/>
                </a:lnSpc>
                <a:defRPr/>
              </a:pPr>
              <a:r>
                <a:rPr lang="fr-FR" altLang="en-US" sz="2400" dirty="0" err="1">
                  <a:solidFill>
                    <a:schemeClr val="tx2">
                      <a:lumMod val="10000"/>
                    </a:schemeClr>
                  </a:solidFill>
                  <a:latin typeface="Retina" panose="020B0604040502020304" pitchFamily="34" charset="77"/>
                </a:rPr>
                <a:t>based</a:t>
              </a:r>
              <a:r>
                <a:rPr lang="fr-FR" altLang="en-US" sz="2400" dirty="0">
                  <a:solidFill>
                    <a:schemeClr val="tx2">
                      <a:lumMod val="10000"/>
                    </a:schemeClr>
                  </a:solidFill>
                  <a:latin typeface="Retina" panose="020B0604040502020304" pitchFamily="34" charset="77"/>
                </a:rPr>
                <a:t> in Europe, US &amp; Asia</a:t>
              </a:r>
              <a:endParaRPr lang="en-US" altLang="en-US" sz="2400" dirty="0">
                <a:solidFill>
                  <a:schemeClr val="tx2">
                    <a:lumMod val="10000"/>
                  </a:schemeClr>
                </a:solidFill>
                <a:latin typeface="Retina" panose="020B0604040502020304" pitchFamily="34" charset="77"/>
              </a:endParaRPr>
            </a:p>
            <a:p>
              <a:pPr eaLnBrk="1">
                <a:lnSpc>
                  <a:spcPts val="2000"/>
                </a:lnSpc>
                <a:defRPr/>
              </a:pPr>
              <a:br>
                <a:rPr lang="fr-FR" sz="2400" b="1" dirty="0">
                  <a:latin typeface="Retina" panose="020B0604040502020304" pitchFamily="34" charset="77"/>
                </a:rPr>
              </a:br>
              <a:r>
                <a:rPr lang="fr-FR" sz="2400" b="1" dirty="0">
                  <a:latin typeface="Retina" panose="020B0604040502020304" pitchFamily="34" charset="77"/>
                </a:rPr>
                <a:t>5 million </a:t>
              </a:r>
            </a:p>
            <a:p>
              <a:pPr eaLnBrk="1">
                <a:lnSpc>
                  <a:spcPts val="2700"/>
                </a:lnSpc>
                <a:defRPr/>
              </a:pPr>
              <a:r>
                <a:rPr lang="fr-FR" sz="2000" dirty="0" err="1">
                  <a:latin typeface="Retina" panose="020B0604040502020304" pitchFamily="34" charset="77"/>
                </a:rPr>
                <a:t>views</a:t>
              </a:r>
              <a:r>
                <a:rPr lang="fr-FR" sz="2000" dirty="0">
                  <a:latin typeface="Retina" panose="020B0604040502020304" pitchFamily="34" charset="77"/>
                </a:rPr>
                <a:t> per </a:t>
              </a:r>
              <a:r>
                <a:rPr lang="fr-FR" sz="2000" dirty="0" err="1">
                  <a:latin typeface="Retina" panose="020B0604040502020304" pitchFamily="34" charset="77"/>
                </a:rPr>
                <a:t>hour</a:t>
              </a:r>
              <a:endParaRPr lang="fr-FR" sz="2000" dirty="0">
                <a:latin typeface="Retina" panose="020B0604040502020304" pitchFamily="34" charset="77"/>
              </a:endParaRPr>
            </a:p>
            <a:p>
              <a:pPr eaLnBrk="1">
                <a:lnSpc>
                  <a:spcPts val="2900"/>
                </a:lnSpc>
                <a:defRPr/>
              </a:pPr>
              <a:endParaRPr lang="fr-FR" altLang="en-US" sz="2400" dirty="0">
                <a:solidFill>
                  <a:schemeClr val="tx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14371" name="Text Box 31">
              <a:extLst>
                <a:ext uri="{FF2B5EF4-FFF2-40B4-BE49-F238E27FC236}">
                  <a16:creationId xmlns:a16="http://schemas.microsoft.com/office/drawing/2014/main" id="{738955E0-C9DA-44CA-BF82-CCAFE449B4B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249400" y="5245100"/>
              <a:ext cx="2482850" cy="34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eaLnBrk="1">
                <a:lnSpc>
                  <a:spcPts val="2700"/>
                </a:lnSpc>
              </a:pPr>
              <a:r>
                <a:rPr lang="en-US" altLang="en-US" sz="2400">
                  <a:solidFill>
                    <a:srgbClr val="56C7FF"/>
                  </a:solidFill>
                </a:rPr>
                <a:t>NEON &amp; GCP</a:t>
              </a:r>
            </a:p>
          </p:txBody>
        </p:sp>
      </p:grpSp>
      <p:grpSp>
        <p:nvGrpSpPr>
          <p:cNvPr id="14344" name="Groupe 1">
            <a:extLst>
              <a:ext uri="{FF2B5EF4-FFF2-40B4-BE49-F238E27FC236}">
                <a16:creationId xmlns:a16="http://schemas.microsoft.com/office/drawing/2014/main" id="{82503106-5433-4215-B8C2-AB1FC02006EE}"/>
              </a:ext>
            </a:extLst>
          </p:cNvPr>
          <p:cNvGrpSpPr>
            <a:grpSpLocks/>
          </p:cNvGrpSpPr>
          <p:nvPr/>
        </p:nvGrpSpPr>
        <p:grpSpPr bwMode="auto">
          <a:xfrm>
            <a:off x="6797675" y="9525000"/>
            <a:ext cx="7854950" cy="2336800"/>
            <a:chOff x="13328650" y="1656557"/>
            <a:chExt cx="11204575" cy="3332162"/>
          </a:xfrm>
        </p:grpSpPr>
        <p:sp>
          <p:nvSpPr>
            <p:cNvPr id="14345" name="Text Box 17">
              <a:extLst>
                <a:ext uri="{FF2B5EF4-FFF2-40B4-BE49-F238E27FC236}">
                  <a16:creationId xmlns:a16="http://schemas.microsoft.com/office/drawing/2014/main" id="{CBDA9B4D-294D-4D1B-9621-94019467B9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586324" y="3503723"/>
              <a:ext cx="2393950" cy="1484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algn="ctr" eaLnBrk="1">
                <a:lnSpc>
                  <a:spcPts val="4200"/>
                </a:lnSpc>
                <a:spcBef>
                  <a:spcPts val="2000"/>
                </a:spcBef>
              </a:pPr>
              <a:r>
                <a:rPr lang="en-US" altLang="en-US" sz="2400">
                  <a:solidFill>
                    <a:srgbClr val="000000"/>
                  </a:solidFill>
                  <a:latin typeface="Retina Medium" charset="0"/>
                  <a:ea typeface="Retina Medium" charset="0"/>
                  <a:cs typeface="Retina Medium" charset="0"/>
                  <a:sym typeface="Retina Medium" charset="0"/>
                </a:rPr>
                <a:t>15.2PB of data</a:t>
              </a:r>
            </a:p>
          </p:txBody>
        </p:sp>
        <p:sp>
          <p:nvSpPr>
            <p:cNvPr id="14346" name="Text Box 18">
              <a:extLst>
                <a:ext uri="{FF2B5EF4-FFF2-40B4-BE49-F238E27FC236}">
                  <a16:creationId xmlns:a16="http://schemas.microsoft.com/office/drawing/2014/main" id="{5FE885D1-1FB7-403F-97FC-510E8A95107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328650" y="3521284"/>
              <a:ext cx="2524125" cy="1467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algn="ctr" eaLnBrk="1">
                <a:lnSpc>
                  <a:spcPts val="4200"/>
                </a:lnSpc>
                <a:spcBef>
                  <a:spcPts val="2000"/>
                </a:spcBef>
              </a:pPr>
              <a:r>
                <a:rPr lang="en-US" altLang="en-US" sz="2400">
                  <a:solidFill>
                    <a:srgbClr val="000000"/>
                  </a:solidFill>
                  <a:latin typeface="Retina Medium" charset="0"/>
                  <a:ea typeface="Retina Medium" charset="0"/>
                  <a:cs typeface="Retina Medium" charset="0"/>
                  <a:sym typeface="Retina Medium" charset="0"/>
                </a:rPr>
                <a:t>462 million files</a:t>
              </a:r>
            </a:p>
          </p:txBody>
        </p:sp>
        <p:sp>
          <p:nvSpPr>
            <p:cNvPr id="14347" name="Text Box 19">
              <a:extLst>
                <a:ext uri="{FF2B5EF4-FFF2-40B4-BE49-F238E27FC236}">
                  <a16:creationId xmlns:a16="http://schemas.microsoft.com/office/drawing/2014/main" id="{77E35515-B850-405F-AC40-D38BBEB5CD1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863050" y="3503723"/>
              <a:ext cx="2670175" cy="1484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1pPr>
              <a:lvl2pPr marL="742950" indent="-28575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2pPr>
              <a:lvl3pPr marL="11430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3pPr>
              <a:lvl4pPr marL="16002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4pPr>
              <a:lvl5pPr marL="2057400" indent="-228600"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0">
                  <a:solidFill>
                    <a:srgbClr val="2B2B2B"/>
                  </a:solidFill>
                  <a:latin typeface="Retina Black" charset="0"/>
                  <a:ea typeface="Retina Black" charset="0"/>
                  <a:cs typeface="Retina Black" charset="0"/>
                  <a:sym typeface="Retina Black" charset="0"/>
                </a:defRPr>
              </a:lvl9pPr>
            </a:lstStyle>
            <a:p>
              <a:pPr algn="ctr" eaLnBrk="1">
                <a:lnSpc>
                  <a:spcPts val="4200"/>
                </a:lnSpc>
                <a:spcBef>
                  <a:spcPts val="2000"/>
                </a:spcBef>
              </a:pPr>
              <a:r>
                <a:rPr lang="en-US" altLang="en-US" sz="2400">
                  <a:solidFill>
                    <a:srgbClr val="000000"/>
                  </a:solidFill>
                  <a:latin typeface="Retina Medium" charset="0"/>
                  <a:ea typeface="Retina Medium" charset="0"/>
                  <a:cs typeface="Retina Medium" charset="0"/>
                  <a:sym typeface="Retina Medium" charset="0"/>
                </a:rPr>
                <a:t>+3000 servers</a:t>
              </a:r>
            </a:p>
          </p:txBody>
        </p:sp>
        <p:sp>
          <p:nvSpPr>
            <p:cNvPr id="14348" name="Line 20">
              <a:extLst>
                <a:ext uri="{FF2B5EF4-FFF2-40B4-BE49-F238E27FC236}">
                  <a16:creationId xmlns:a16="http://schemas.microsoft.com/office/drawing/2014/main" id="{401A6623-F29F-4EB1-9CEA-7301D5E4B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2412" y="2586832"/>
              <a:ext cx="2192338" cy="0"/>
            </a:xfrm>
            <a:prstGeom prst="line">
              <a:avLst/>
            </a:prstGeom>
            <a:noFill/>
            <a:ln w="76200">
              <a:solidFill>
                <a:srgbClr val="56C7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349" name="Line 21">
              <a:extLst>
                <a:ext uri="{FF2B5EF4-FFF2-40B4-BE49-F238E27FC236}">
                  <a16:creationId xmlns:a16="http://schemas.microsoft.com/office/drawing/2014/main" id="{54110E01-0A40-4B53-8364-D912D1872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94550" y="2505869"/>
              <a:ext cx="2192337" cy="0"/>
            </a:xfrm>
            <a:prstGeom prst="line">
              <a:avLst/>
            </a:prstGeom>
            <a:noFill/>
            <a:ln w="76200">
              <a:solidFill>
                <a:srgbClr val="56C7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pic>
          <p:nvPicPr>
            <p:cNvPr id="14350" name="Picture 18">
              <a:extLst>
                <a:ext uri="{FF2B5EF4-FFF2-40B4-BE49-F238E27FC236}">
                  <a16:creationId xmlns:a16="http://schemas.microsoft.com/office/drawing/2014/main" id="{59C00ED0-334C-42D0-9D7E-DB9D9E55B8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6925" y="1683544"/>
              <a:ext cx="1492250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1" name="Picture 29">
              <a:extLst>
                <a:ext uri="{FF2B5EF4-FFF2-40B4-BE49-F238E27FC236}">
                  <a16:creationId xmlns:a16="http://schemas.microsoft.com/office/drawing/2014/main" id="{99A092E6-3BF7-454E-A9D0-2ECC9BCD0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7487" y="1656557"/>
              <a:ext cx="1571625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2" name="Picture 20">
              <a:extLst>
                <a:ext uri="{FF2B5EF4-FFF2-40B4-BE49-F238E27FC236}">
                  <a16:creationId xmlns:a16="http://schemas.microsoft.com/office/drawing/2014/main" id="{A5850C25-E44B-489F-B816-98708C4E7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1750" y="1721644"/>
              <a:ext cx="1177925" cy="157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White - List 4 key numbers">
  <a:themeElements>
    <a:clrScheme name="">
      <a:dk1>
        <a:srgbClr val="56C7FF"/>
      </a:dk1>
      <a:lt1>
        <a:srgbClr val="FFFFFF"/>
      </a:lt1>
      <a:dk2>
        <a:srgbClr val="D5D5D5"/>
      </a:dk2>
      <a:lt2>
        <a:srgbClr val="5E5E5E"/>
      </a:lt2>
      <a:accent1>
        <a:srgbClr val="00A2FF"/>
      </a:accent1>
      <a:accent2>
        <a:srgbClr val="16E7CF"/>
      </a:accent2>
      <a:accent3>
        <a:srgbClr val="FFFFFF"/>
      </a:accent3>
      <a:accent4>
        <a:srgbClr val="48AADA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White - List 4 key numbers">
      <a:majorFont>
        <a:latin typeface="Retina Black"/>
        <a:ea typeface="Retina Black"/>
        <a:cs typeface="Retina Black"/>
      </a:majorFont>
      <a:minorFont>
        <a:latin typeface="Retina Black"/>
        <a:ea typeface="Retina Black"/>
        <a:cs typeface="Retina Bl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B2B2B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5000" b="0" i="0" u="none" strike="noStrike" cap="none" normalizeH="0" baseline="0" smtClean="0">
            <a:ln>
              <a:noFill/>
            </a:ln>
            <a:solidFill>
              <a:srgbClr val="2B2B2B"/>
            </a:solidFill>
            <a:effectLst/>
            <a:latin typeface="Retina Black" panose="020B0604040502020304" pitchFamily="34" charset="77"/>
            <a:ea typeface="Retina Black" panose="020B0604040502020304" pitchFamily="34" charset="77"/>
            <a:cs typeface="Retina Black" panose="020B0604040502020304" pitchFamily="34" charset="77"/>
            <a:sym typeface="Retina Black" panose="020B0604040502020304" pitchFamily="34" charset="7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B2B2B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5000" b="0" i="0" u="none" strike="noStrike" cap="none" normalizeH="0" baseline="0" smtClean="0">
            <a:ln>
              <a:noFill/>
            </a:ln>
            <a:solidFill>
              <a:srgbClr val="2B2B2B"/>
            </a:solidFill>
            <a:effectLst/>
            <a:latin typeface="Retina Black" panose="020B0604040502020304" pitchFamily="34" charset="77"/>
            <a:ea typeface="Retina Black" panose="020B0604040502020304" pitchFamily="34" charset="77"/>
            <a:cs typeface="Retina Black" panose="020B0604040502020304" pitchFamily="34" charset="77"/>
            <a:sym typeface="Retina Black" panose="020B0604040502020304" pitchFamily="34" charset="77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2205</Words>
  <Application>Microsoft Office PowerPoint</Application>
  <PresentationFormat>Custom</PresentationFormat>
  <Paragraphs>406</Paragraphs>
  <Slides>60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Helvetica</vt:lpstr>
      <vt:lpstr>Helvetica Neue</vt:lpstr>
      <vt:lpstr>Helvetica Neue Medium</vt:lpstr>
      <vt:lpstr>Hind Bold</vt:lpstr>
      <vt:lpstr>Retina</vt:lpstr>
      <vt:lpstr>Retina Black</vt:lpstr>
      <vt:lpstr>Retina Medium</vt:lpstr>
      <vt:lpstr>White - List 4 key numbers</vt:lpstr>
      <vt:lpstr>Graphique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Damien DELAIRE</dc:creator>
  <cp:lastModifiedBy>Damien DELAIRE</cp:lastModifiedBy>
  <cp:revision>66</cp:revision>
  <dcterms:created xsi:type="dcterms:W3CDTF">2018-11-26T10:10:32Z</dcterms:created>
  <dcterms:modified xsi:type="dcterms:W3CDTF">2018-11-28T07:38:47Z</dcterms:modified>
</cp:coreProperties>
</file>